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 id="2147483665" r:id="rId3"/>
  </p:sldMasterIdLst>
  <p:notesMasterIdLst>
    <p:notesMasterId r:id="rId27"/>
  </p:notesMasterIdLst>
  <p:sldIdLst>
    <p:sldId id="423" r:id="rId4"/>
    <p:sldId id="440" r:id="rId5"/>
    <p:sldId id="340" r:id="rId6"/>
    <p:sldId id="425" r:id="rId7"/>
    <p:sldId id="433" r:id="rId8"/>
    <p:sldId id="434" r:id="rId9"/>
    <p:sldId id="432" r:id="rId10"/>
    <p:sldId id="428" r:id="rId11"/>
    <p:sldId id="427" r:id="rId12"/>
    <p:sldId id="419" r:id="rId13"/>
    <p:sldId id="418" r:id="rId14"/>
    <p:sldId id="437" r:id="rId15"/>
    <p:sldId id="436" r:id="rId16"/>
    <p:sldId id="435" r:id="rId17"/>
    <p:sldId id="417" r:id="rId18"/>
    <p:sldId id="438" r:id="rId19"/>
    <p:sldId id="439" r:id="rId20"/>
    <p:sldId id="416" r:id="rId21"/>
    <p:sldId id="431" r:id="rId22"/>
    <p:sldId id="420" r:id="rId23"/>
    <p:sldId id="422" r:id="rId24"/>
    <p:sldId id="441" r:id="rId25"/>
    <p:sldId id="442" r:id="rId2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ia Schrieber" initials="P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080"/>
    <a:srgbClr val="996600"/>
    <a:srgbClr val="8FD93B"/>
    <a:srgbClr val="81BE41"/>
    <a:srgbClr val="008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3" autoAdjust="0"/>
    <p:restoredTop sz="74919" autoAdjust="0"/>
  </p:normalViewPr>
  <p:slideViewPr>
    <p:cSldViewPr snapToGrid="0" snapToObjects="1" showGuides="1">
      <p:cViewPr>
        <p:scale>
          <a:sx n="50" d="100"/>
          <a:sy n="50" d="100"/>
        </p:scale>
        <p:origin x="-440" y="-168"/>
      </p:cViewPr>
      <p:guideLst>
        <p:guide orient="horz" pos="440"/>
        <p:guide pos="2864"/>
      </p:guideLst>
    </p:cSldViewPr>
  </p:slideViewPr>
  <p:outlineViewPr>
    <p:cViewPr>
      <p:scale>
        <a:sx n="33" d="100"/>
        <a:sy n="33" d="100"/>
      </p:scale>
      <p:origin x="38" y="2909"/>
    </p:cViewPr>
  </p:outlineViewPr>
  <p:notesTextViewPr>
    <p:cViewPr>
      <p:scale>
        <a:sx n="100" d="100"/>
        <a:sy n="100" d="100"/>
      </p:scale>
      <p:origin x="0" y="0"/>
    </p:cViewPr>
  </p:notesTextViewPr>
  <p:sorterViewPr>
    <p:cViewPr>
      <p:scale>
        <a:sx n="66" d="100"/>
        <a:sy n="66" d="100"/>
      </p:scale>
      <p:origin x="0" y="634"/>
    </p:cViewPr>
  </p:sorterViewPr>
  <p:notesViewPr>
    <p:cSldViewPr snapToGrid="0" snapToObjects="1">
      <p:cViewPr varScale="1">
        <p:scale>
          <a:sx n="41" d="100"/>
          <a:sy n="41" d="100"/>
        </p:scale>
        <p:origin x="-2050" y="-7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04T12:39:49.914" idx="1">
    <p:pos x="10" y="10"/>
    <p:text>
Delete "and volunteers"   I know you mean self-seeders but someone might think "unpaid people who help out"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31975" y="696913"/>
            <a:ext cx="3194050" cy="23955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358088"/>
            <a:ext cx="5486400" cy="52410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63727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Welcome to this Green Infrastructure Maintenance Training.  This presentation is one of several in the training series.  You can view the entire series sequentially, or each module independently.  </a:t>
            </a:r>
          </a:p>
          <a:p>
            <a:endParaRPr lang="en-US" sz="2000" dirty="0" smtClean="0"/>
          </a:p>
          <a:p>
            <a:endParaRPr lang="en-US" sz="20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Keeping the bio-retention</a:t>
            </a:r>
            <a:r>
              <a:rPr lang="en-US" sz="1600" baseline="0" dirty="0" smtClean="0"/>
              <a:t> area full of thriving plants will reduce the impact of weed and invasive plant seeds entering the garden.  If plants die back in some areas, replant.  Bare areas give weeds and invasive plants an opportunity to invade the planting bed. When conducting maintenance on a site:</a:t>
            </a:r>
          </a:p>
          <a:p>
            <a:pPr>
              <a:buFont typeface="Arial" pitchFamily="34" charset="0"/>
              <a:buChar char="•"/>
            </a:pPr>
            <a:r>
              <a:rPr lang="en-US" sz="1600" baseline="0" dirty="0" smtClean="0"/>
              <a:t>assess the health of all plants, </a:t>
            </a:r>
          </a:p>
          <a:p>
            <a:pPr>
              <a:buFont typeface="Arial" pitchFamily="34" charset="0"/>
              <a:buChar char="•"/>
            </a:pPr>
            <a:r>
              <a:rPr lang="en-US" sz="1600" baseline="0" dirty="0" smtClean="0"/>
              <a:t>divide any plants that are thriving and spreading, and use them to fill in areas where plants have died</a:t>
            </a:r>
          </a:p>
          <a:p>
            <a:pPr>
              <a:buFont typeface="Arial" pitchFamily="34" charset="0"/>
              <a:buChar char="•"/>
            </a:pPr>
            <a:r>
              <a:rPr lang="en-US" sz="1600" baseline="0" dirty="0" smtClean="0"/>
              <a:t>weed out any unwanted plants and </a:t>
            </a:r>
          </a:p>
          <a:p>
            <a:pPr>
              <a:buFont typeface="Arial" pitchFamily="34" charset="0"/>
              <a:buChar char="•"/>
            </a:pPr>
            <a:r>
              <a:rPr lang="en-US" sz="1600" baseline="0" dirty="0" smtClean="0"/>
              <a:t>remove any dead plants.   </a:t>
            </a:r>
          </a:p>
          <a:p>
            <a:pPr>
              <a:buFont typeface="Arial" pitchFamily="34" charset="0"/>
              <a:buNone/>
            </a:pPr>
            <a:r>
              <a:rPr lang="en-US" sz="1600" baseline="0" dirty="0" smtClean="0"/>
              <a:t>If the system is new, with small plants that are not ready to be divided, add small plants -- called plugs -- to fill in any open areas.  </a:t>
            </a:r>
          </a:p>
          <a:p>
            <a:pPr>
              <a:buFont typeface="Arial" pitchFamily="34" charset="0"/>
              <a:buNone/>
            </a:pPr>
            <a:r>
              <a:rPr lang="en-US" sz="1600" baseline="0" dirty="0" smtClean="0"/>
              <a:t>In the fall, collect the seeds of desirable plants and disperse them throughout the garden to ensure the spread of these plants.  Prune only dead or damaged stems or branches.  Trees and shrubs should be pruned for proper structure only in the dormant period.  </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sz="1800" dirty="0" smtClean="0"/>
              <a:t>When bio-retention systems are managed by a different person or landscape</a:t>
            </a:r>
            <a:r>
              <a:rPr lang="en-US" sz="1800" baseline="0" dirty="0" smtClean="0"/>
              <a:t> company than the surrounding landscape, it is important to d</a:t>
            </a:r>
            <a:r>
              <a:rPr lang="en-US" sz="1800" dirty="0" smtClean="0"/>
              <a:t>elineate the perimeter</a:t>
            </a:r>
            <a:r>
              <a:rPr lang="en-US" sz="1800" baseline="0" dirty="0" smtClean="0"/>
              <a:t> of the functioning garden..</a:t>
            </a:r>
          </a:p>
          <a:p>
            <a:r>
              <a:rPr lang="en-US" sz="1800" baseline="0" dirty="0" smtClean="0"/>
              <a:t>The system can be marked as simply as wooden posts with string.</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sz="1800" baseline="0" dirty="0" smtClean="0"/>
              <a:t>Marking the perimeter of the system is especially critical in systems with a minor depression that contain perennial grasses and with turf as the adjacent land cover, because it may be hard to differentiate the types of grasses.</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sz="1800" baseline="0" dirty="0" smtClean="0"/>
              <a:t>Physically indicating the boundary of the bio-retention system is important during the growing season as well as in the fall to avoid mowing issues and to ensure that any management activities are not creating a barrier to the water flow into the garden</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sz="1800" baseline="0" dirty="0" smtClean="0"/>
              <a:t>To ensure long-term success, it’s important to avoid creating challenges for those responsible for mowing.</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When mowing, ensure that all the grass clippings are left on the lawn and not sprayed into the rain garden,</a:t>
            </a:r>
            <a:r>
              <a:rPr lang="en-US" sz="1600" baseline="0" dirty="0" smtClean="0"/>
              <a:t> where they may clog the system as they decompose.</a:t>
            </a:r>
            <a:endParaRPr lang="en-US" sz="16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When cleaning walkways,</a:t>
            </a:r>
            <a:r>
              <a:rPr lang="en-US" sz="1600" baseline="0" dirty="0" smtClean="0"/>
              <a:t> always collect clippings and either place them back onto the lawn or into the garbage.  Do not allow them to collect near inlet structures.  </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smtClean="0"/>
              <a:t>If allowed to enter the bio-retention </a:t>
            </a:r>
            <a:r>
              <a:rPr lang="en-US" sz="1600" baseline="0" dirty="0" err="1" smtClean="0"/>
              <a:t>ponding</a:t>
            </a:r>
            <a:r>
              <a:rPr lang="en-US" sz="1600" baseline="0" dirty="0" smtClean="0"/>
              <a:t> area these grass clippings will add excessive nutrients to the system and consume oxygen as they decompose.</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With regard to fertilizer and herbicide: </a:t>
            </a:r>
          </a:p>
          <a:p>
            <a:pPr lvl="1"/>
            <a:r>
              <a:rPr lang="en-US" sz="1600" dirty="0" smtClean="0"/>
              <a:t>--Timing is key– both</a:t>
            </a:r>
            <a:r>
              <a:rPr lang="en-US" sz="1600" baseline="0" dirty="0" smtClean="0"/>
              <a:t> are moved by water, so applying before a rainfall will cause both to be washed off with stormwater into the bio-retention systems.  </a:t>
            </a:r>
          </a:p>
          <a:p>
            <a:r>
              <a:rPr lang="en-US" sz="1600" baseline="0" dirty="0" smtClean="0"/>
              <a:t>	--Both can have a negative impact on the system. </a:t>
            </a:r>
          </a:p>
          <a:p>
            <a:pPr lvl="1"/>
            <a:r>
              <a:rPr lang="en-US" sz="1600" baseline="0" dirty="0" smtClean="0"/>
              <a:t>--If possible do not use these products around bio-retention systems at all.  If you </a:t>
            </a:r>
            <a:r>
              <a:rPr lang="en-US" sz="1600" u="sng" baseline="0" dirty="0" smtClean="0"/>
              <a:t>must</a:t>
            </a:r>
            <a:r>
              <a:rPr lang="en-US" sz="1600" baseline="0" dirty="0" smtClean="0"/>
              <a:t> use them, be sure to apply only the prescribed amount, which will quickly be absorbed by the targeted plants. </a:t>
            </a:r>
          </a:p>
          <a:p>
            <a:pPr lvl="1"/>
            <a:r>
              <a:rPr lang="en-US" sz="1600" baseline="0" dirty="0" smtClean="0"/>
              <a:t>--Never use them within the system, unless you need to eliminate an invasive plant that has overrun the system and no other management technique is possible.</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baseline="0" dirty="0" smtClean="0"/>
              <a:t>Ensure that none of the practices around the outside of the basin will impact its function.  </a:t>
            </a:r>
            <a:r>
              <a:rPr lang="en-US" dirty="0" smtClean="0"/>
              <a:t>It is important NOT to brush or sweep any debris into the basin components, either through</a:t>
            </a:r>
            <a:r>
              <a:rPr lang="en-US" baseline="0" dirty="0" smtClean="0"/>
              <a:t> the entrance, planting bed or outlet.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Careless maintenance in</a:t>
            </a:r>
            <a:r>
              <a:rPr lang="en-US" sz="1200" baseline="0" dirty="0" smtClean="0"/>
              <a:t> the landscape </a:t>
            </a:r>
            <a:r>
              <a:rPr lang="en-US" sz="1200" dirty="0" smtClean="0"/>
              <a:t>adjacent to Green </a:t>
            </a:r>
            <a:r>
              <a:rPr lang="en-US" sz="1200" dirty="0" err="1" smtClean="0"/>
              <a:t>Stormwater</a:t>
            </a:r>
            <a:r>
              <a:rPr lang="en-US" sz="1200" dirty="0" smtClean="0"/>
              <a:t> Management</a:t>
            </a:r>
            <a:r>
              <a:rPr lang="en-US" sz="1200" baseline="0" dirty="0" smtClean="0"/>
              <a:t> Practices can affect proper functioning.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a:t>
            </a:r>
            <a:r>
              <a:rPr lang="en-US" sz="1200" baseline="0" dirty="0" smtClean="0"/>
              <a:t> this presentation you will learn:</a:t>
            </a:r>
            <a:endParaRPr lang="en-US" sz="1200" dirty="0" smtClean="0"/>
          </a:p>
          <a:p>
            <a:pPr>
              <a:buFont typeface="Arial" charset="0"/>
              <a:buChar char="•"/>
            </a:pPr>
            <a:r>
              <a:rPr lang="en-US" sz="1200" dirty="0" smtClean="0"/>
              <a:t>How the surrounding land areas can influence the structure and function of</a:t>
            </a:r>
            <a:r>
              <a:rPr lang="en-US" sz="1200" baseline="0" dirty="0" smtClean="0"/>
              <a:t> Green Infrastructure systems</a:t>
            </a:r>
          </a:p>
          <a:p>
            <a:pPr>
              <a:buFont typeface="Arial" charset="0"/>
              <a:buChar char="•"/>
            </a:pPr>
            <a:r>
              <a:rPr lang="en-US" sz="1200" dirty="0" smtClean="0"/>
              <a:t>What maintenance</a:t>
            </a:r>
            <a:r>
              <a:rPr lang="en-US" sz="1200" baseline="0" dirty="0" smtClean="0"/>
              <a:t> measures should be undertaken to ensure consistent functioning</a:t>
            </a:r>
          </a:p>
          <a:p>
            <a:pPr>
              <a:buFont typeface="Arial" charset="0"/>
              <a:buChar char="•"/>
            </a:pPr>
            <a:endParaRPr lang="en-US" sz="1200" dirty="0" smtClean="0"/>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dirty="0" smtClean="0"/>
              <a:t>The cosmetic</a:t>
            </a:r>
            <a:r>
              <a:rPr lang="en-US" baseline="0" dirty="0" smtClean="0"/>
              <a:t> look of the system must be balanced with its functionality.  The garden can be formal or naturalized – as long as the bio-retention function of the working landscape is not compromised.</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dirty="0" smtClean="0"/>
              <a:t>The same is true when completing your final inspection of the work.  Again,</a:t>
            </a:r>
            <a:r>
              <a:rPr lang="en-US" baseline="0" dirty="0" smtClean="0"/>
              <a:t> the function of the system is paramount and nothing must impede its efficiency.  Be sure that the water can flow, but that the </a:t>
            </a:r>
            <a:r>
              <a:rPr lang="en-US" baseline="0" dirty="0" err="1" smtClean="0"/>
              <a:t>ponding</a:t>
            </a:r>
            <a:r>
              <a:rPr lang="en-US" baseline="0" dirty="0" smtClean="0"/>
              <a:t> area is level.  Generally, a carefully maintained bio-retention system will also be pleasing to the eye and a welcome addition to any landscape.</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a:t>
            </a:r>
            <a:r>
              <a:rPr lang="en-US" sz="1200" baseline="0" dirty="0" smtClean="0"/>
              <a:t> hope that you have a better understanding of the maintenance steps that are necessary to keep a Green </a:t>
            </a:r>
            <a:r>
              <a:rPr lang="en-US" sz="1200" baseline="0" dirty="0" err="1" smtClean="0"/>
              <a:t>Stormwater</a:t>
            </a:r>
            <a:r>
              <a:rPr lang="en-US" sz="1200" baseline="0" dirty="0" smtClean="0"/>
              <a:t> Infrastructure system working.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 this presentation you learned:</a:t>
            </a:r>
            <a:endParaRPr lang="en-US" sz="1200" dirty="0" smtClean="0"/>
          </a:p>
          <a:p>
            <a:pPr>
              <a:buFont typeface="Arial" charset="0"/>
              <a:buChar char="•"/>
            </a:pPr>
            <a:r>
              <a:rPr lang="en-US" sz="1200" dirty="0" smtClean="0"/>
              <a:t>How the surrounding land areas can influence the structure and function of</a:t>
            </a:r>
            <a:r>
              <a:rPr lang="en-US" sz="1200" baseline="0" dirty="0" smtClean="0"/>
              <a:t> Green Infrastructure systems</a:t>
            </a:r>
          </a:p>
          <a:p>
            <a:pPr>
              <a:buFont typeface="Arial" charset="0"/>
              <a:buChar char="•"/>
            </a:pPr>
            <a:r>
              <a:rPr lang="en-US" sz="1200" smtClean="0"/>
              <a:t>What maintenance</a:t>
            </a:r>
            <a:r>
              <a:rPr lang="en-US" sz="1200" baseline="0" smtClean="0"/>
              <a:t> measures should be undertaken to ensure consistent functioning</a:t>
            </a:r>
          </a:p>
          <a:p>
            <a:pPr>
              <a:buFont typeface="Arial" charset="0"/>
              <a:buChar char="•"/>
            </a:pPr>
            <a:endParaRPr lang="en-US" sz="1200" dirty="0" smtClean="0"/>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concludes this presentation on maintaining the landscapes</a:t>
            </a:r>
            <a:r>
              <a:rPr lang="en-US" sz="1200" kern="1200" baseline="0" dirty="0" smtClean="0">
                <a:solidFill>
                  <a:schemeClr val="tx1"/>
                </a:solidFill>
                <a:latin typeface="+mn-lt"/>
                <a:ea typeface="+mn-ea"/>
                <a:cs typeface="+mn-cs"/>
              </a:rPr>
              <a:t> that </a:t>
            </a:r>
            <a:r>
              <a:rPr lang="en-US" sz="1200" kern="1200" dirty="0" smtClean="0">
                <a:solidFill>
                  <a:schemeClr val="tx1"/>
                </a:solidFill>
                <a:latin typeface="+mn-lt"/>
                <a:ea typeface="+mn-ea"/>
                <a:cs typeface="+mn-cs"/>
              </a:rPr>
              <a:t>surround green infrastructure. Thank you to our funder – the US Environmental Protection Agency Region III, and partners PHS, AKRF, Inc. and GreenTreks Network, which helped </a:t>
            </a:r>
            <a:r>
              <a:rPr lang="en-US" sz="1200" kern="1200" dirty="0" smtClean="0">
                <a:solidFill>
                  <a:schemeClr val="tx1"/>
                </a:solidFill>
                <a:latin typeface="+mn-lt"/>
                <a:ea typeface="+mn-ea"/>
                <a:cs typeface="+mn-cs"/>
              </a:rPr>
              <a:t>produce </a:t>
            </a:r>
            <a:r>
              <a:rPr lang="en-US" sz="1200" kern="1200" dirty="0" smtClean="0">
                <a:solidFill>
                  <a:schemeClr val="tx1"/>
                </a:solidFill>
                <a:latin typeface="+mn-lt"/>
                <a:ea typeface="+mn-ea"/>
                <a:cs typeface="+mn-cs"/>
              </a:rPr>
              <a:t>this series. </a:t>
            </a:r>
          </a:p>
          <a:p>
            <a:endParaRPr lang="en-US" dirty="0" smtClean="0"/>
          </a:p>
        </p:txBody>
      </p:sp>
    </p:spTree>
    <p:extLst>
      <p:ext uri="{BB962C8B-B14F-4D97-AF65-F5344CB8AC3E}">
        <p14:creationId xmlns:p14="http://schemas.microsoft.com/office/powerpoint/2010/main" val="200049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When managing bio-retention</a:t>
            </a:r>
            <a:r>
              <a:rPr lang="en-US" sz="1600" baseline="0" dirty="0" smtClean="0"/>
              <a:t> systems, it is important to consider how to manage the landscape surrounding the system as well as the interior of the system.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Remember: function will always outweigh aesthetics.  It is a priority that these systems are highly functioning with good plant cover to ensure that deep roots will help drain water from the planting bed.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Issues that need to be considered include the following: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*Plants naturally die back, and new ones will always grow in the open spaces in the landscape -- including weeds and invasive plants arriving from outside the planting bed.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*Any products such as pesticides or herbicides placed on turf or other plants outside the system will be carried into the bio-retention system along with the </a:t>
            </a:r>
            <a:r>
              <a:rPr lang="en-US" sz="1600" baseline="0" dirty="0" err="1" smtClean="0"/>
              <a:t>stormwater</a:t>
            </a:r>
            <a:r>
              <a:rPr lang="en-US" sz="16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*Different landscaping crews may manage different parts of the landscape, and their objectives and techniques need to coordinate.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	Decisions need to be made by the maintenance crews about management inside and outside the system in order to sustain a healthy and functioning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endParaRPr lang="en-US" sz="1600" baseline="0" dirty="0" smtClean="0"/>
          </a:p>
          <a:p>
            <a:pPr>
              <a:buFont typeface="Arial" pitchFamily="34" charset="0"/>
              <a:buNone/>
            </a:pPr>
            <a:endParaRPr lang="en-US" sz="1600" baseline="0" dirty="0" smtClean="0"/>
          </a:p>
          <a:p>
            <a:pPr>
              <a:buFont typeface="Arial" pitchFamily="34" charset="0"/>
              <a:buNone/>
            </a:pPr>
            <a:endParaRPr lang="en-US" sz="1600" dirty="0" smtClean="0"/>
          </a:p>
          <a:p>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Over time, a functioning bio-retention</a:t>
            </a:r>
            <a:r>
              <a:rPr lang="en-US" baseline="0" dirty="0" smtClean="0"/>
              <a:t> system or rain garden can be compromised if not routinely maintained.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Erosion from a poorly designed or malfunctioning system, or from destabilized soil areas outside the system can settle as s</a:t>
            </a:r>
            <a:r>
              <a:rPr lang="en-US" dirty="0" smtClean="0"/>
              <a:t>ediment</a:t>
            </a:r>
            <a:r>
              <a:rPr lang="en-US" baseline="0" dirty="0" smtClean="0"/>
              <a:t> in the </a:t>
            </a:r>
            <a:r>
              <a:rPr lang="en-US" baseline="0" dirty="0" err="1" smtClean="0"/>
              <a:t>ponding</a:t>
            </a:r>
            <a:r>
              <a:rPr lang="en-US" baseline="0" dirty="0" smtClean="0"/>
              <a:t> area of the rain garden.  The sediment can form a hard packed surface that won’t allow water to penetrate.  Plants cannot survive in this soil and may die.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aseline="0" dirty="0" smtClean="0"/>
              <a:t>Debris and trash may also collect in the </a:t>
            </a:r>
            <a:r>
              <a:rPr lang="en-US" sz="1200" baseline="0" dirty="0" err="1" smtClean="0"/>
              <a:t>ponding</a:t>
            </a:r>
            <a:r>
              <a:rPr lang="en-US" sz="1200" baseline="0" dirty="0" smtClean="0"/>
              <a:t> area, blocking infiltration and proper outflow of water.</a:t>
            </a:r>
          </a:p>
          <a:p>
            <a:endParaRPr lang="en-US" sz="12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aseline="0" dirty="0" smtClean="0"/>
              <a:t>Weed and invasive plant seeds can be transported into the bio-retention system by stormwater and animals, from landscape beds, turf or woodlands around the site. Weeds should be managed in the surrounding landscape so as to reduce the seed bank that can spread into the bio-retention system. Depending on the location of these systems, management practices will vary.  For systems located in a highly visible area where aesthetics are a priority, management of weeds in the surrounding landscape may require more intense maintenance than for ones in a natural landscape within a park. </a:t>
            </a:r>
          </a:p>
          <a:p>
            <a:endParaRPr lang="en-US" sz="1200" baseline="0" dirty="0" smtClean="0"/>
          </a:p>
          <a:p>
            <a:r>
              <a:rPr lang="en-US" sz="1200" baseline="0" dirty="0" smtClean="0"/>
              <a:t>We will be talking about ways to minimize the impacts of lawn and garden management on these bio-retention systems.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Weeds are plants that are not in the “right” or planned location,  i.e.</a:t>
            </a:r>
            <a:r>
              <a:rPr lang="en-US" sz="1600" baseline="0" dirty="0" smtClean="0"/>
              <a:t> </a:t>
            </a:r>
            <a:r>
              <a:rPr lang="en-US" sz="1600" dirty="0" smtClean="0"/>
              <a:t> which were </a:t>
            </a:r>
            <a:r>
              <a:rPr lang="en-US" sz="1600" dirty="0" smtClean="0">
                <a:solidFill>
                  <a:schemeClr val="tx1"/>
                </a:solidFill>
              </a:rPr>
              <a:t>not planted by the gardener.  They are generally not valued where they</a:t>
            </a:r>
            <a:r>
              <a:rPr lang="en-US" sz="1600" baseline="0" dirty="0" smtClean="0">
                <a:solidFill>
                  <a:schemeClr val="tx1"/>
                </a:solidFill>
              </a:rPr>
              <a:t> are</a:t>
            </a:r>
            <a:r>
              <a:rPr lang="en-US" sz="1600" dirty="0" smtClean="0">
                <a:solidFill>
                  <a:schemeClr val="tx1"/>
                </a:solidFill>
              </a:rPr>
              <a:t> growing and are usually of vigorous growth.  </a:t>
            </a:r>
            <a:r>
              <a:rPr lang="en-US" sz="1600" i="1" dirty="0" smtClean="0">
                <a:solidFill>
                  <a:schemeClr val="tx1"/>
                </a:solidFill>
              </a:rPr>
              <a:t>Especially</a:t>
            </a:r>
            <a:r>
              <a:rPr lang="en-US" sz="1600" dirty="0" smtClean="0">
                <a:solidFill>
                  <a:schemeClr val="tx1"/>
                </a:solidFill>
              </a:rPr>
              <a:t>  problematic are invasive</a:t>
            </a:r>
            <a:r>
              <a:rPr lang="en-US" sz="1600" baseline="0" dirty="0" smtClean="0">
                <a:solidFill>
                  <a:schemeClr val="tx1"/>
                </a:solidFill>
              </a:rPr>
              <a:t> plants</a:t>
            </a:r>
            <a:r>
              <a:rPr lang="en-US" sz="1600" dirty="0" smtClean="0">
                <a:solidFill>
                  <a:schemeClr val="tx1"/>
                </a:solidFill>
              </a:rPr>
              <a:t> (whether native or exotic) that tend to overgrow or choke out more desirable plants.  These should be managed</a:t>
            </a:r>
            <a:r>
              <a:rPr lang="en-US" sz="1600" baseline="0" dirty="0" smtClean="0">
                <a:solidFill>
                  <a:schemeClr val="tx1"/>
                </a:solidFill>
              </a:rPr>
              <a:t> to achieve whatever appearance the owner is hoping to achieve.  In a gateway or highly visible location, weeds in and outside the system should be removed to reduce the spread of the seeds into the bio-retention system.  </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smtClean="0"/>
              <a:t>Non-native invasive plants are plants that</a:t>
            </a:r>
            <a:r>
              <a:rPr lang="en-US" sz="1600" dirty="0" smtClean="0">
                <a:solidFill>
                  <a:schemeClr val="tx1"/>
                </a:solidFill>
              </a:rPr>
              <a:t> are from foreign</a:t>
            </a:r>
            <a:r>
              <a:rPr lang="en-US" sz="1600" baseline="0" dirty="0" smtClean="0">
                <a:solidFill>
                  <a:schemeClr val="tx1"/>
                </a:solidFill>
              </a:rPr>
              <a:t> locations and which </a:t>
            </a:r>
            <a:r>
              <a:rPr lang="en-US" sz="1600" dirty="0" smtClean="0">
                <a:solidFill>
                  <a:schemeClr val="tx1"/>
                </a:solidFill>
              </a:rPr>
              <a:t>have an adverse impact on the habitats or eco-regions they are introduced to. Ecological impacts include:</a:t>
            </a:r>
          </a:p>
          <a:p>
            <a:pPr lvl="1" algn="l">
              <a:buFont typeface="Arial" pitchFamily="34" charset="0"/>
              <a:buChar char="•"/>
            </a:pPr>
            <a:r>
              <a:rPr lang="en-US" dirty="0" smtClean="0">
                <a:solidFill>
                  <a:schemeClr val="tx1"/>
                </a:solidFill>
              </a:rPr>
              <a:t> </a:t>
            </a:r>
            <a:r>
              <a:rPr lang="en-US" sz="2400" dirty="0" smtClean="0">
                <a:solidFill>
                  <a:schemeClr val="tx1"/>
                </a:solidFill>
              </a:rPr>
              <a:t>Disturbing a habitat by dominating and outcompeting native plants for their spot</a:t>
            </a:r>
            <a:r>
              <a:rPr lang="en-US" sz="2400" baseline="0" dirty="0" smtClean="0">
                <a:solidFill>
                  <a:schemeClr val="tx1"/>
                </a:solidFill>
              </a:rPr>
              <a:t> or </a:t>
            </a:r>
            <a:r>
              <a:rPr lang="en-US" sz="2400" dirty="0" smtClean="0">
                <a:solidFill>
                  <a:schemeClr val="tx1"/>
                </a:solidFill>
              </a:rPr>
              <a:t>role in the habitat;</a:t>
            </a:r>
          </a:p>
          <a:p>
            <a:pPr lvl="1" algn="l">
              <a:buFont typeface="Arial" pitchFamily="34" charset="0"/>
              <a:buChar char="•"/>
            </a:pPr>
            <a:r>
              <a:rPr lang="en-US" sz="2400" dirty="0" smtClean="0">
                <a:solidFill>
                  <a:schemeClr val="tx1"/>
                </a:solidFill>
              </a:rPr>
              <a:t> Providing little to no benefit to the native animals/plants within the habitat or eco-region; and</a:t>
            </a:r>
          </a:p>
          <a:p>
            <a:pPr lvl="1" algn="l">
              <a:buFont typeface="Arial" pitchFamily="34" charset="0"/>
              <a:buChar char="•"/>
            </a:pPr>
            <a:r>
              <a:rPr lang="en-US" sz="2400" dirty="0" smtClean="0">
                <a:solidFill>
                  <a:schemeClr val="tx1"/>
                </a:solidFill>
              </a:rPr>
              <a:t> Altering the components of the habitat, including the soils and the presence</a:t>
            </a:r>
            <a:r>
              <a:rPr lang="en-US" sz="2400" baseline="0" dirty="0" smtClean="0">
                <a:solidFill>
                  <a:schemeClr val="tx1"/>
                </a:solidFill>
              </a:rPr>
              <a:t> </a:t>
            </a:r>
            <a:r>
              <a:rPr lang="en-US" sz="2400" dirty="0" smtClean="0">
                <a:solidFill>
                  <a:schemeClr val="tx1"/>
                </a:solidFill>
              </a:rPr>
              <a:t>of native animals/plants within the habitat.</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2400" baseline="0" dirty="0" smtClean="0"/>
              <a:t>Generally native plants require less attention than non-native ones, since they are adapted to their environment.  </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2400" baseline="0" dirty="0" smtClean="0"/>
              <a:t>Landscapes near bio-retention systems should be monitored for invasive plants that could be introduced into the systems, in addition to spreading to other natural systems such as streams and rivers and woodlands.</a:t>
            </a:r>
          </a:p>
          <a:p>
            <a:pPr lvl="0" algn="l">
              <a:buFont typeface="Arial" pitchFamily="34" charset="0"/>
              <a:buNone/>
            </a:pPr>
            <a:endParaRPr lang="en-US" sz="2400" dirty="0" smtClean="0">
              <a:solidFill>
                <a:schemeClr val="tx1"/>
              </a:solidFill>
            </a:endParaRP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8A34B3-075C-40E6-ACE6-BF3C46682F1F}" type="datetimeFigureOut">
              <a:rPr lang="en-US" smtClean="0"/>
              <a:pPr/>
              <a:t>6/27/17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903EB-8F2D-40F2-9AF1-FEC43802BC3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HS_logo.png"/>
          <p:cNvPicPr>
            <a:picLocks noChangeAspect="1"/>
          </p:cNvPicPr>
          <p:nvPr userDrawn="1"/>
        </p:nvPicPr>
        <p:blipFill>
          <a:blip r:embed="rId3"/>
          <a:srcRect l="33212" t="27639" r="33434" b="28001"/>
          <a:stretch>
            <a:fillRect/>
          </a:stretch>
        </p:blipFill>
        <p:spPr>
          <a:xfrm>
            <a:off x="3566254" y="757169"/>
            <a:ext cx="2034446" cy="35015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userDrawn="1"/>
        </p:nvPicPr>
        <p:blipFill>
          <a:blip r:embed="rId4"/>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hyperlink" Target="http://www.google.com/url?sa=i&amp;rct=j&amp;q=&amp;esrc=s&amp;frm=1&amp;source=images&amp;cd=&amp;cad=rja&amp;docid=CzWxllhmjGNvpM&amp;tbnid=mup4gjhFxNUf-M:&amp;ved=0CAUQjRw&amp;url=http://www.ecocontrol.co.uk/gallery.asp&amp;ei=e06_UfzyEq_I4APcroD4Dw&amp;psig=AFQjCNF_QRqRlgA0Bw9uw_49XTQ0xcIx3g&amp;ust=1371576790867869" TargetMode="External"/><Relationship Id="rId6" Type="http://schemas.openxmlformats.org/officeDocument/2006/relationships/image" Target="../media/image17.jpeg"/><Relationship Id="rId7" Type="http://schemas.openxmlformats.org/officeDocument/2006/relationships/hyperlink" Target="http://www.google.com/url?sa=i&amp;rct=j&amp;q=&amp;esrc=s&amp;frm=1&amp;source=images&amp;cd=&amp;cad=rja&amp;docid=HU_yP1x9imc4aM&amp;tbnid=tbT5y_rce-TMRM:&amp;ved=0CAUQjRw&amp;url=http://www.madgardeners.com/photos.html&amp;ei=MUG_UeqEAtW04APZqYHYDg&amp;bvm=bv.47883778,d.dmg&amp;psig=AFQjCNGaM6JFht72c3xfvaC2eZ2fa_XF1Q&amp;ust=1371574324328439" TargetMode="External"/><Relationship Id="rId8"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 y="3829050"/>
            <a:ext cx="9017618" cy="3170099"/>
          </a:xfrm>
          <a:prstGeom prst="rect">
            <a:avLst/>
          </a:prstGeom>
        </p:spPr>
        <p:txBody>
          <a:bodyPr wrap="square">
            <a:spAutoFit/>
          </a:bodyPr>
          <a:lstStyle/>
          <a:p>
            <a:pPr algn="ctr"/>
            <a:endParaRPr lang="en-US" sz="1200" dirty="0" smtClean="0"/>
          </a:p>
          <a:p>
            <a:pPr algn="ctr"/>
            <a:endParaRPr lang="en-US" sz="1200" dirty="0" smtClean="0"/>
          </a:p>
          <a:p>
            <a:pPr algn="ctr"/>
            <a:r>
              <a:rPr lang="en-US" sz="4000" b="1" dirty="0" smtClean="0">
                <a:latin typeface="Century Gothic" pitchFamily="34" charset="0"/>
              </a:rPr>
              <a:t>Green </a:t>
            </a:r>
            <a:r>
              <a:rPr lang="en-US" sz="4000" b="1" dirty="0" err="1" smtClean="0">
                <a:latin typeface="Century Gothic" pitchFamily="34" charset="0"/>
              </a:rPr>
              <a:t>Stormwater</a:t>
            </a:r>
            <a:r>
              <a:rPr lang="en-US" sz="4000" b="1" dirty="0" smtClean="0">
                <a:latin typeface="Century Gothic" pitchFamily="34" charset="0"/>
              </a:rPr>
              <a:t> Infrastructure: Managing Surrounding Landscapes</a:t>
            </a:r>
          </a:p>
          <a:p>
            <a:pPr algn="ctr"/>
            <a:endParaRPr lang="en-US" dirty="0" smtClean="0"/>
          </a:p>
          <a:p>
            <a:pPr algn="ctr"/>
            <a:endParaRPr lang="en-US" dirty="0" smtClean="0"/>
          </a:p>
          <a:p>
            <a:pPr algn="ctr"/>
            <a:endParaRPr lang="en-US" sz="2000" dirty="0" smtClean="0"/>
          </a:p>
          <a:p>
            <a:pPr algn="ctr"/>
            <a:endParaRPr lang="en-US" sz="2000" dirty="0" smtClean="0"/>
          </a:p>
          <a:p>
            <a:pPr algn="ctr"/>
            <a:endParaRPr lang="en-US" sz="2000" dirty="0"/>
          </a:p>
        </p:txBody>
      </p:sp>
      <p:sp>
        <p:nvSpPr>
          <p:cNvPr id="10" name="TextBox 9"/>
          <p:cNvSpPr txBox="1"/>
          <p:nvPr/>
        </p:nvSpPr>
        <p:spPr>
          <a:xfrm>
            <a:off x="5162550" y="6305550"/>
            <a:ext cx="3256854" cy="369332"/>
          </a:xfrm>
          <a:prstGeom prst="rect">
            <a:avLst/>
          </a:prstGeom>
          <a:noFill/>
        </p:spPr>
        <p:txBody>
          <a:bodyPr wrap="none" rtlCol="0">
            <a:spAutoFit/>
          </a:bodyPr>
          <a:lstStyle/>
          <a:p>
            <a:r>
              <a:rPr lang="en-US" dirty="0" smtClean="0"/>
              <a:t>Prepared by : Emma Melvin, PHS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63859" y="174393"/>
            <a:ext cx="8222342" cy="6344558"/>
          </a:xfrm>
        </p:spPr>
        <p:txBody>
          <a:bodyPr/>
          <a:lstStyle/>
          <a:p>
            <a:pPr algn="ctr"/>
            <a:r>
              <a:rPr lang="en-US" sz="3600" dirty="0" smtClean="0">
                <a:solidFill>
                  <a:schemeClr val="tx1">
                    <a:lumMod val="65000"/>
                    <a:lumOff val="35000"/>
                  </a:schemeClr>
                </a:solidFill>
                <a:latin typeface="Century Gothic" pitchFamily="34" charset="0"/>
              </a:rPr>
              <a:t>Filling Out the Planting Bed</a:t>
            </a:r>
          </a:p>
          <a:p>
            <a:endParaRPr lang="en-US" sz="1000" dirty="0" smtClean="0"/>
          </a:p>
          <a:p>
            <a:pPr>
              <a:buFont typeface="Arial" pitchFamily="34" charset="0"/>
              <a:buChar char="•"/>
            </a:pPr>
            <a:r>
              <a:rPr lang="en-US" sz="2800" dirty="0" smtClean="0">
                <a:solidFill>
                  <a:schemeClr val="tx1"/>
                </a:solidFill>
              </a:rPr>
              <a:t> </a:t>
            </a:r>
            <a:r>
              <a:rPr lang="en-US" sz="2800" b="0" dirty="0" smtClean="0">
                <a:solidFill>
                  <a:schemeClr val="tx1"/>
                </a:solidFill>
              </a:rPr>
              <a:t>Cultivate soil to reduce compaction</a:t>
            </a:r>
          </a:p>
          <a:p>
            <a:pPr>
              <a:buFont typeface="Arial" pitchFamily="34" charset="0"/>
              <a:buChar char="•"/>
            </a:pPr>
            <a:r>
              <a:rPr lang="en-US" sz="2800" b="0" dirty="0" smtClean="0">
                <a:solidFill>
                  <a:schemeClr val="tx1"/>
                </a:solidFill>
              </a:rPr>
              <a:t> Divide thriving plants </a:t>
            </a:r>
          </a:p>
          <a:p>
            <a:pPr>
              <a:buFont typeface="Arial" pitchFamily="34" charset="0"/>
              <a:buChar char="•"/>
            </a:pPr>
            <a:r>
              <a:rPr lang="en-US" sz="2800" b="0" dirty="0" smtClean="0">
                <a:solidFill>
                  <a:schemeClr val="tx1"/>
                </a:solidFill>
              </a:rPr>
              <a:t> Remove weeds and dead plants</a:t>
            </a:r>
          </a:p>
          <a:p>
            <a:pPr>
              <a:buFont typeface="Arial" pitchFamily="34" charset="0"/>
              <a:buChar char="•"/>
            </a:pPr>
            <a:r>
              <a:rPr lang="en-US" sz="2800" b="0" dirty="0" smtClean="0">
                <a:solidFill>
                  <a:schemeClr val="tx1"/>
                </a:solidFill>
              </a:rPr>
              <a:t> Add plant plugs</a:t>
            </a:r>
          </a:p>
          <a:p>
            <a:pPr>
              <a:buFont typeface="Arial" pitchFamily="34" charset="0"/>
              <a:buChar char="•"/>
            </a:pPr>
            <a:r>
              <a:rPr lang="en-US" sz="2800" b="0" dirty="0" smtClean="0">
                <a:solidFill>
                  <a:schemeClr val="tx1"/>
                </a:solidFill>
              </a:rPr>
              <a:t> Replant divided plants</a:t>
            </a:r>
          </a:p>
          <a:p>
            <a:pPr>
              <a:buFont typeface="Arial" pitchFamily="34" charset="0"/>
              <a:buChar char="•"/>
            </a:pPr>
            <a:r>
              <a:rPr lang="en-US" sz="2800" b="0" dirty="0" smtClean="0">
                <a:solidFill>
                  <a:schemeClr val="tx1"/>
                </a:solidFill>
              </a:rPr>
              <a:t> Collect seeds &amp; </a:t>
            </a:r>
          </a:p>
          <a:p>
            <a:r>
              <a:rPr lang="en-US" sz="2800" b="0" dirty="0" smtClean="0">
                <a:solidFill>
                  <a:schemeClr val="tx1"/>
                </a:solidFill>
              </a:rPr>
              <a:t>  disperse throughout </a:t>
            </a:r>
          </a:p>
          <a:p>
            <a:r>
              <a:rPr lang="en-US" sz="2800" b="0" dirty="0" smtClean="0">
                <a:solidFill>
                  <a:schemeClr val="tx1"/>
                </a:solidFill>
              </a:rPr>
              <a:t>  garden</a:t>
            </a:r>
          </a:p>
          <a:p>
            <a:pPr>
              <a:buFont typeface="Arial" pitchFamily="34" charset="0"/>
              <a:buChar char="•"/>
            </a:pPr>
            <a:r>
              <a:rPr lang="en-US" sz="2800" b="0" dirty="0" smtClean="0">
                <a:solidFill>
                  <a:schemeClr val="tx1"/>
                </a:solidFill>
              </a:rPr>
              <a:t> Prune only broken or damaged branches</a:t>
            </a:r>
          </a:p>
        </p:txBody>
      </p:sp>
      <p:pic>
        <p:nvPicPr>
          <p:cNvPr id="48130" name="Picture 2" descr="http://img4.sunset.com/i/2008/10/no-mow-1008/no-mow-plant-x.jpg?500:500"/>
          <p:cNvPicPr>
            <a:picLocks noChangeAspect="1" noChangeArrowheads="1"/>
          </p:cNvPicPr>
          <p:nvPr/>
        </p:nvPicPr>
        <p:blipFill>
          <a:blip r:embed="rId3"/>
          <a:srcRect/>
          <a:stretch>
            <a:fillRect/>
          </a:stretch>
        </p:blipFill>
        <p:spPr bwMode="auto">
          <a:xfrm>
            <a:off x="6469969" y="2971527"/>
            <a:ext cx="2231571" cy="2231571"/>
          </a:xfrm>
          <a:prstGeom prst="roundRect">
            <a:avLst/>
          </a:prstGeom>
          <a:noFill/>
        </p:spPr>
      </p:pic>
      <p:pic>
        <p:nvPicPr>
          <p:cNvPr id="48134" name="Picture 6" descr="http://knjigobube.si/wp-content/uploads/2012/10/zbiranje-semen.jpg"/>
          <p:cNvPicPr>
            <a:picLocks noChangeAspect="1" noChangeArrowheads="1"/>
          </p:cNvPicPr>
          <p:nvPr/>
        </p:nvPicPr>
        <p:blipFill>
          <a:blip r:embed="rId4"/>
          <a:srcRect/>
          <a:stretch>
            <a:fillRect/>
          </a:stretch>
        </p:blipFill>
        <p:spPr bwMode="auto">
          <a:xfrm>
            <a:off x="4600801" y="3189247"/>
            <a:ext cx="1581603" cy="1883545"/>
          </a:xfrm>
          <a:prstGeom prst="roundRect">
            <a:avLst/>
          </a:prstGeom>
          <a:noFill/>
        </p:spPr>
      </p:pic>
      <p:pic>
        <p:nvPicPr>
          <p:cNvPr id="48132" name="Picture 4" descr="https://encrypted-tbn2.gstatic.com/images?q=tbn:ANd9GcTHWfrIu9vsBTSbOKI72OFpqAoxtyC54G5qvSJfiJleGN3FALaTWA"/>
          <p:cNvPicPr>
            <a:picLocks noChangeAspect="1" noChangeArrowheads="1"/>
          </p:cNvPicPr>
          <p:nvPr/>
        </p:nvPicPr>
        <p:blipFill>
          <a:blip r:embed="rId5"/>
          <a:srcRect t="15050"/>
          <a:stretch>
            <a:fillRect/>
          </a:stretch>
        </p:blipFill>
        <p:spPr bwMode="auto">
          <a:xfrm>
            <a:off x="7017429" y="1020537"/>
            <a:ext cx="1705883" cy="1904723"/>
          </a:xfrm>
          <a:prstGeom prst="roundRect">
            <a:avLst/>
          </a:prstGeom>
          <a:noFill/>
        </p:spPr>
      </p:pic>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98963" y="17439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184151" y="927100"/>
            <a:ext cx="8784771" cy="584775"/>
          </a:xfrm>
          <a:prstGeom prst="rect">
            <a:avLst/>
          </a:prstGeom>
          <a:noFill/>
        </p:spPr>
        <p:txBody>
          <a:bodyPr wrap="square" rtlCol="0">
            <a:spAutoFit/>
          </a:bodyPr>
          <a:lstStyle/>
          <a:p>
            <a:pPr algn="ctr"/>
            <a:r>
              <a:rPr lang="en-US" sz="3200" b="1" dirty="0" smtClean="0"/>
              <a:t>Delineating bioretention area from turf</a:t>
            </a:r>
          </a:p>
        </p:txBody>
      </p:sp>
      <p:pic>
        <p:nvPicPr>
          <p:cNvPr id="47108" name="Picture 4" descr="http://ttfwatershed.org/images/IMG_cliveden0681.jpg"/>
          <p:cNvPicPr>
            <a:picLocks noChangeAspect="1" noChangeArrowheads="1"/>
          </p:cNvPicPr>
          <p:nvPr/>
        </p:nvPicPr>
        <p:blipFill>
          <a:blip r:embed="rId3"/>
          <a:srcRect/>
          <a:stretch>
            <a:fillRect/>
          </a:stretch>
        </p:blipFill>
        <p:spPr bwMode="auto">
          <a:xfrm>
            <a:off x="1452008" y="1625235"/>
            <a:ext cx="6239650" cy="4676589"/>
          </a:xfrm>
          <a:prstGeom prst="roundRect">
            <a:avLst/>
          </a:prstGeom>
          <a:noFill/>
        </p:spPr>
      </p:pic>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9913" y="17439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200411" y="927100"/>
            <a:ext cx="8784771" cy="584775"/>
          </a:xfrm>
          <a:prstGeom prst="rect">
            <a:avLst/>
          </a:prstGeom>
          <a:noFill/>
        </p:spPr>
        <p:txBody>
          <a:bodyPr wrap="square" rtlCol="0">
            <a:spAutoFit/>
          </a:bodyPr>
          <a:lstStyle/>
          <a:p>
            <a:pPr algn="ctr"/>
            <a:r>
              <a:rPr lang="en-US" sz="3200" b="1" dirty="0" smtClean="0"/>
              <a:t>Delineating bioretention area from turf</a:t>
            </a:r>
          </a:p>
        </p:txBody>
      </p:sp>
      <p:pic>
        <p:nvPicPr>
          <p:cNvPr id="6" name="Picture 5" descr="clividen.JPG"/>
          <p:cNvPicPr>
            <a:picLocks noChangeAspect="1"/>
          </p:cNvPicPr>
          <p:nvPr/>
        </p:nvPicPr>
        <p:blipFill>
          <a:blip r:embed="rId3"/>
          <a:stretch>
            <a:fillRect/>
          </a:stretch>
        </p:blipFill>
        <p:spPr>
          <a:xfrm>
            <a:off x="1432958" y="1663335"/>
            <a:ext cx="6251304" cy="4688479"/>
          </a:xfrm>
          <a:prstGeom prst="roundRect">
            <a:avLst/>
          </a:prstGeom>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83165" y="17439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187865" y="927100"/>
            <a:ext cx="8784771" cy="584775"/>
          </a:xfrm>
          <a:prstGeom prst="rect">
            <a:avLst/>
          </a:prstGeom>
          <a:noFill/>
        </p:spPr>
        <p:txBody>
          <a:bodyPr wrap="square" rtlCol="0">
            <a:spAutoFit/>
          </a:bodyPr>
          <a:lstStyle/>
          <a:p>
            <a:pPr algn="ctr"/>
            <a:r>
              <a:rPr lang="en-US" sz="3200" b="1" dirty="0" smtClean="0"/>
              <a:t>Delineating bioretention area from turf</a:t>
            </a:r>
          </a:p>
        </p:txBody>
      </p:sp>
      <p:pic>
        <p:nvPicPr>
          <p:cNvPr id="22530" name="Picture 2" descr="rain garden design more rain gardens less water pollution » prairie rivers network Rain Garden Design More Rain Gardens! Less Water Pollution » Prairie Rivers Network"/>
          <p:cNvPicPr>
            <a:picLocks noChangeAspect="1" noChangeArrowheads="1"/>
          </p:cNvPicPr>
          <p:nvPr/>
        </p:nvPicPr>
        <p:blipFill>
          <a:blip r:embed="rId3"/>
          <a:srcRect/>
          <a:stretch>
            <a:fillRect/>
          </a:stretch>
        </p:blipFill>
        <p:spPr bwMode="auto">
          <a:xfrm>
            <a:off x="1452008" y="1647007"/>
            <a:ext cx="6273076" cy="4704807"/>
          </a:xfrm>
          <a:prstGeom prst="roundRect">
            <a:avLst/>
          </a:prstGeom>
          <a:noFill/>
        </p:spPr>
      </p:pic>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melioradesign.net/technologies/Environmental/RainGarden-Large.jpg"/>
          <p:cNvPicPr>
            <a:picLocks noChangeAspect="1" noChangeArrowheads="1"/>
          </p:cNvPicPr>
          <p:nvPr/>
        </p:nvPicPr>
        <p:blipFill>
          <a:blip r:embed="rId3"/>
          <a:srcRect l="15285" r="-780"/>
          <a:stretch>
            <a:fillRect/>
          </a:stretch>
        </p:blipFill>
        <p:spPr bwMode="auto">
          <a:xfrm>
            <a:off x="1737758" y="1675226"/>
            <a:ext cx="6287146" cy="4676588"/>
          </a:xfrm>
          <a:prstGeom prst="roundRect">
            <a:avLst/>
          </a:prstGeom>
          <a:noFill/>
        </p:spPr>
      </p:pic>
      <p:sp>
        <p:nvSpPr>
          <p:cNvPr id="4" name="Subtitle 3"/>
          <p:cNvSpPr>
            <a:spLocks noGrp="1"/>
          </p:cNvSpPr>
          <p:nvPr>
            <p:ph type="subTitle" idx="1"/>
          </p:nvPr>
        </p:nvSpPr>
        <p:spPr>
          <a:xfrm>
            <a:off x="679913" y="17439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168815" y="927100"/>
            <a:ext cx="8784771" cy="584775"/>
          </a:xfrm>
          <a:prstGeom prst="rect">
            <a:avLst/>
          </a:prstGeom>
          <a:noFill/>
        </p:spPr>
        <p:txBody>
          <a:bodyPr wrap="square" rtlCol="0">
            <a:spAutoFit/>
          </a:bodyPr>
          <a:lstStyle/>
          <a:p>
            <a:pPr algn="ctr"/>
            <a:r>
              <a:rPr lang="en-US" sz="3200" b="1" dirty="0" smtClean="0"/>
              <a:t>Delineating bioretention area from turf</a:t>
            </a: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89438" y="172804"/>
            <a:ext cx="7771170" cy="685800"/>
          </a:xfrm>
        </p:spPr>
        <p:txBody>
          <a:bodyPr/>
          <a:lstStyle/>
          <a:p>
            <a:pPr algn="ctr"/>
            <a:r>
              <a:rPr lang="en-US" dirty="0" smtClean="0"/>
              <a:t> </a:t>
            </a: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2960172" y="883558"/>
            <a:ext cx="3202667" cy="584775"/>
          </a:xfrm>
          <a:prstGeom prst="rect">
            <a:avLst/>
          </a:prstGeom>
          <a:noFill/>
        </p:spPr>
        <p:txBody>
          <a:bodyPr wrap="square" rtlCol="0">
            <a:spAutoFit/>
          </a:bodyPr>
          <a:lstStyle/>
          <a:p>
            <a:pPr algn="ctr"/>
            <a:r>
              <a:rPr lang="en-US" sz="3200" b="1" dirty="0" smtClean="0"/>
              <a:t>Turf management </a:t>
            </a:r>
          </a:p>
        </p:txBody>
      </p:sp>
      <p:pic>
        <p:nvPicPr>
          <p:cNvPr id="33794" name="Picture 2" descr="http://whyy.org/cms/youbetyourgarden/files/2013/06/mowingthelawn.jpg"/>
          <p:cNvPicPr>
            <a:picLocks noChangeAspect="1" noChangeArrowheads="1"/>
          </p:cNvPicPr>
          <p:nvPr/>
        </p:nvPicPr>
        <p:blipFill>
          <a:blip r:embed="rId3"/>
          <a:srcRect/>
          <a:stretch>
            <a:fillRect/>
          </a:stretch>
        </p:blipFill>
        <p:spPr bwMode="auto">
          <a:xfrm>
            <a:off x="1317636" y="2007883"/>
            <a:ext cx="6193180" cy="4125288"/>
          </a:xfrm>
          <a:prstGeom prst="roundRect">
            <a:avLst/>
          </a:prstGeom>
          <a:noFill/>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99194" y="17280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2991768" y="902608"/>
            <a:ext cx="3202667" cy="584775"/>
          </a:xfrm>
          <a:prstGeom prst="rect">
            <a:avLst/>
          </a:prstGeom>
          <a:noFill/>
        </p:spPr>
        <p:txBody>
          <a:bodyPr wrap="square" rtlCol="0">
            <a:spAutoFit/>
          </a:bodyPr>
          <a:lstStyle/>
          <a:p>
            <a:pPr algn="ctr"/>
            <a:r>
              <a:rPr lang="en-US" sz="3200" b="1" dirty="0" smtClean="0"/>
              <a:t>Turf management </a:t>
            </a:r>
          </a:p>
        </p:txBody>
      </p:sp>
      <p:pic>
        <p:nvPicPr>
          <p:cNvPr id="33796" name="Picture 4" descr="https://encrypted-tbn2.gstatic.com/images?q=tbn:ANd9GcRBqK54zXag5u8XBmWHJoA1xLBrPzGChCuk37dDJoSxrKq0bL9t"/>
          <p:cNvPicPr>
            <a:picLocks noChangeAspect="1" noChangeArrowheads="1"/>
          </p:cNvPicPr>
          <p:nvPr/>
        </p:nvPicPr>
        <p:blipFill>
          <a:blip r:embed="rId3"/>
          <a:srcRect/>
          <a:stretch>
            <a:fillRect/>
          </a:stretch>
        </p:blipFill>
        <p:spPr bwMode="auto">
          <a:xfrm>
            <a:off x="2098221" y="1996836"/>
            <a:ext cx="5619750" cy="3754371"/>
          </a:xfrm>
          <a:prstGeom prst="roundRect">
            <a:avLst/>
          </a:prstGeom>
          <a:noFill/>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83396" y="17280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p>
          <a:p>
            <a:endParaRPr lang="en-US" dirty="0"/>
          </a:p>
        </p:txBody>
      </p:sp>
      <p:sp>
        <p:nvSpPr>
          <p:cNvPr id="5" name="TextBox 4"/>
          <p:cNvSpPr txBox="1"/>
          <p:nvPr/>
        </p:nvSpPr>
        <p:spPr>
          <a:xfrm>
            <a:off x="2956920" y="909245"/>
            <a:ext cx="3202667" cy="584775"/>
          </a:xfrm>
          <a:prstGeom prst="rect">
            <a:avLst/>
          </a:prstGeom>
          <a:noFill/>
        </p:spPr>
        <p:txBody>
          <a:bodyPr wrap="square" rtlCol="0">
            <a:spAutoFit/>
          </a:bodyPr>
          <a:lstStyle/>
          <a:p>
            <a:pPr algn="ctr"/>
            <a:r>
              <a:rPr lang="en-US" sz="3200" b="1" dirty="0" smtClean="0"/>
              <a:t>Turf management </a:t>
            </a:r>
          </a:p>
        </p:txBody>
      </p:sp>
      <p:pic>
        <p:nvPicPr>
          <p:cNvPr id="33798" name="Picture 6" descr="http://danasimson.files.wordpress.com/2012/04/gwweedmulch.jpg"/>
          <p:cNvPicPr>
            <a:picLocks noChangeAspect="1" noChangeArrowheads="1"/>
          </p:cNvPicPr>
          <p:nvPr/>
        </p:nvPicPr>
        <p:blipFill>
          <a:blip r:embed="rId3"/>
          <a:srcRect/>
          <a:stretch>
            <a:fillRect/>
          </a:stretch>
        </p:blipFill>
        <p:spPr bwMode="auto">
          <a:xfrm>
            <a:off x="2080171" y="2229187"/>
            <a:ext cx="5619750" cy="3743325"/>
          </a:xfrm>
          <a:prstGeom prst="roundRect">
            <a:avLst/>
          </a:prstGeom>
          <a:noFill/>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9913" y="174394"/>
            <a:ext cx="7771170" cy="685800"/>
          </a:xfrm>
        </p:spPr>
        <p:txBody>
          <a:bodyPr/>
          <a:lstStyle/>
          <a:p>
            <a:pPr algn="ctr"/>
            <a:r>
              <a:rPr lang="en-US" sz="3600" dirty="0" smtClean="0">
                <a:solidFill>
                  <a:schemeClr val="tx1">
                    <a:lumMod val="65000"/>
                    <a:lumOff val="35000"/>
                  </a:schemeClr>
                </a:solidFill>
                <a:latin typeface="Century Gothic" pitchFamily="34" charset="0"/>
              </a:rPr>
              <a:t>Working Outside the System</a:t>
            </a:r>
            <a:endParaRPr lang="en-US" sz="3600" dirty="0">
              <a:solidFill>
                <a:schemeClr val="tx1">
                  <a:lumMod val="65000"/>
                  <a:lumOff val="35000"/>
                </a:schemeClr>
              </a:solidFill>
              <a:latin typeface="Century Gothic" pitchFamily="34" charset="0"/>
            </a:endParaRPr>
          </a:p>
        </p:txBody>
      </p:sp>
      <p:sp>
        <p:nvSpPr>
          <p:cNvPr id="6" name="TextBox 5"/>
          <p:cNvSpPr txBox="1"/>
          <p:nvPr/>
        </p:nvSpPr>
        <p:spPr>
          <a:xfrm>
            <a:off x="2138441" y="916523"/>
            <a:ext cx="4844142" cy="584775"/>
          </a:xfrm>
          <a:prstGeom prst="rect">
            <a:avLst/>
          </a:prstGeom>
          <a:noFill/>
        </p:spPr>
        <p:txBody>
          <a:bodyPr wrap="square" rtlCol="0">
            <a:spAutoFit/>
          </a:bodyPr>
          <a:lstStyle/>
          <a:p>
            <a:pPr algn="ctr"/>
            <a:r>
              <a:rPr lang="en-US" sz="3200" b="1" dirty="0" smtClean="0"/>
              <a:t>Turf management </a:t>
            </a:r>
          </a:p>
        </p:txBody>
      </p:sp>
      <p:pic>
        <p:nvPicPr>
          <p:cNvPr id="1026" name="Picture 2" descr="https://encrypted-tbn3.gstatic.com/images?q=tbn:ANd9GcQDD-o1gs2az8jGWq7vu-iDEG4LYU2FH_WNOPAgnpEp3eXogWH00Q"/>
          <p:cNvPicPr>
            <a:picLocks noChangeAspect="1" noChangeArrowheads="1"/>
          </p:cNvPicPr>
          <p:nvPr/>
        </p:nvPicPr>
        <p:blipFill>
          <a:blip r:embed="rId3"/>
          <a:srcRect/>
          <a:stretch>
            <a:fillRect/>
          </a:stretch>
        </p:blipFill>
        <p:spPr bwMode="auto">
          <a:xfrm>
            <a:off x="2008415" y="1537448"/>
            <a:ext cx="5083628" cy="5124610"/>
          </a:xfrm>
          <a:prstGeom prst="roundRect">
            <a:avLst/>
          </a:prstGeom>
          <a:noFill/>
        </p:spPr>
      </p:pic>
      <p:sp>
        <p:nvSpPr>
          <p:cNvPr id="8" name="TextBox 7"/>
          <p:cNvSpPr txBox="1"/>
          <p:nvPr/>
        </p:nvSpPr>
        <p:spPr>
          <a:xfrm>
            <a:off x="2079171" y="2002971"/>
            <a:ext cx="4909455" cy="492443"/>
          </a:xfrm>
          <a:prstGeom prst="rect">
            <a:avLst/>
          </a:prstGeom>
          <a:noFill/>
        </p:spPr>
        <p:txBody>
          <a:bodyPr wrap="square" rtlCol="0">
            <a:spAutoFit/>
          </a:bodyPr>
          <a:lstStyle/>
          <a:p>
            <a:r>
              <a:rPr lang="en-US" sz="2600" dirty="0" smtClean="0">
                <a:solidFill>
                  <a:schemeClr val="bg1"/>
                </a:solidFill>
                <a:effectLst>
                  <a:outerShdw blurRad="38100" dist="38100" dir="2700000" algn="tl">
                    <a:srgbClr val="000000">
                      <a:alpha val="43137"/>
                    </a:srgbClr>
                  </a:outerShdw>
                </a:effectLst>
              </a:rPr>
              <a:t>Fertilizer and Herbicide Application</a:t>
            </a:r>
            <a:endParaRPr lang="en-US" sz="2600" dirty="0">
              <a:solidFill>
                <a:schemeClr val="bg1"/>
              </a:solidFill>
              <a:effectLst>
                <a:outerShdw blurRad="38100" dist="38100" dir="2700000" algn="tl">
                  <a:srgbClr val="000000">
                    <a:alpha val="43137"/>
                  </a:srgbClr>
                </a:outerShdw>
              </a:effectLst>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409" y="182404"/>
            <a:ext cx="8186057" cy="1480457"/>
          </a:xfrm>
        </p:spPr>
        <p:txBody>
          <a:bodyPr/>
          <a:lstStyle/>
          <a:p>
            <a:r>
              <a:rPr lang="en-US" sz="3600" b="1" dirty="0" smtClean="0">
                <a:solidFill>
                  <a:schemeClr val="tx1">
                    <a:lumMod val="65000"/>
                    <a:lumOff val="35000"/>
                  </a:schemeClr>
                </a:solidFill>
                <a:latin typeface="Century Gothic" pitchFamily="34" charset="0"/>
                <a:ea typeface="+mn-ea"/>
                <a:cs typeface="Arial"/>
              </a:rPr>
              <a:t>Tidying Up Around the System</a:t>
            </a:r>
            <a:br>
              <a:rPr lang="en-US" sz="3600" b="1" dirty="0" smtClean="0">
                <a:solidFill>
                  <a:schemeClr val="tx1">
                    <a:lumMod val="65000"/>
                    <a:lumOff val="35000"/>
                  </a:schemeClr>
                </a:solidFill>
                <a:latin typeface="Century Gothic" pitchFamily="34" charset="0"/>
                <a:ea typeface="+mn-ea"/>
                <a:cs typeface="Arial"/>
              </a:rPr>
            </a:br>
            <a:endParaRPr lang="en-US" sz="3600" b="1" dirty="0">
              <a:solidFill>
                <a:schemeClr val="tx1">
                  <a:lumMod val="65000"/>
                  <a:lumOff val="35000"/>
                </a:schemeClr>
              </a:solidFill>
              <a:latin typeface="Century Gothic" pitchFamily="34" charset="0"/>
              <a:ea typeface="+mn-ea"/>
              <a:cs typeface="Arial"/>
            </a:endParaRPr>
          </a:p>
        </p:txBody>
      </p:sp>
      <p:pic>
        <p:nvPicPr>
          <p:cNvPr id="65538" name="Picture 2"/>
          <p:cNvPicPr>
            <a:picLocks noChangeAspect="1" noChangeArrowheads="1"/>
          </p:cNvPicPr>
          <p:nvPr/>
        </p:nvPicPr>
        <p:blipFill>
          <a:blip r:embed="rId3"/>
          <a:srcRect t="51175" r="47911"/>
          <a:stretch>
            <a:fillRect/>
          </a:stretch>
        </p:blipFill>
        <p:spPr bwMode="auto">
          <a:xfrm>
            <a:off x="1393371" y="1707465"/>
            <a:ext cx="6379029" cy="4484504"/>
          </a:xfrm>
          <a:prstGeom prst="roundRect">
            <a:avLst/>
          </a:prstGeom>
          <a:noFill/>
          <a:ln w="9525">
            <a:noFill/>
            <a:miter lim="800000"/>
            <a:headEnd/>
            <a:tailEnd/>
          </a:ln>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60308" y="4695825"/>
            <a:ext cx="8783692" cy="2162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62300" y="114300"/>
            <a:ext cx="277992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Overview</a:t>
            </a:r>
            <a:endParaRPr lang="en-US" sz="4400" b="1" dirty="0">
              <a:solidFill>
                <a:schemeClr val="tx1">
                  <a:lumMod val="65000"/>
                  <a:lumOff val="35000"/>
                </a:schemeClr>
              </a:solidFill>
              <a:latin typeface="Century Gothic" pitchFamily="34" charset="0"/>
            </a:endParaRPr>
          </a:p>
        </p:txBody>
      </p:sp>
      <p:sp>
        <p:nvSpPr>
          <p:cNvPr id="12" name="Rectangle 11"/>
          <p:cNvSpPr/>
          <p:nvPr/>
        </p:nvSpPr>
        <p:spPr>
          <a:xfrm>
            <a:off x="802883" y="1447865"/>
            <a:ext cx="8341117" cy="2708434"/>
          </a:xfrm>
          <a:prstGeom prst="rect">
            <a:avLst/>
          </a:prstGeom>
        </p:spPr>
        <p:txBody>
          <a:bodyPr wrap="square">
            <a:spAutoFit/>
          </a:bodyPr>
          <a:lstStyle/>
          <a:p>
            <a:pPr>
              <a:spcAft>
                <a:spcPts val="1200"/>
              </a:spcAft>
              <a:buFont typeface="Arial" charset="0"/>
              <a:buChar char="•"/>
            </a:pPr>
            <a:r>
              <a:rPr lang="en-US" sz="3200" dirty="0" smtClean="0"/>
              <a:t>How can the surrounding land areas influence the structure and function of Green Infrastructure systems</a:t>
            </a:r>
          </a:p>
          <a:p>
            <a:pPr>
              <a:buFont typeface="Arial" charset="0"/>
              <a:buChar char="•"/>
            </a:pPr>
            <a:r>
              <a:rPr lang="en-US" sz="3200" dirty="0" smtClean="0"/>
              <a:t>What maintenance measures should be undertaken to ensure consistent functioning</a:t>
            </a:r>
          </a:p>
        </p:txBody>
      </p:sp>
      <p:pic>
        <p:nvPicPr>
          <p:cNvPr id="13" name="Picture 2" descr="https://m1.behance.net/rendition/modules/19080531/disp/127fecb7a701b7a0087d0968c1fc3cd7.jpg"/>
          <p:cNvPicPr>
            <a:picLocks noChangeAspect="1" noChangeArrowheads="1"/>
          </p:cNvPicPr>
          <p:nvPr/>
        </p:nvPicPr>
        <p:blipFill>
          <a:blip r:embed="rId3"/>
          <a:srcRect/>
          <a:stretch>
            <a:fillRect/>
          </a:stretch>
        </p:blipFill>
        <p:spPr bwMode="auto">
          <a:xfrm>
            <a:off x="388882" y="4838029"/>
            <a:ext cx="2538248" cy="1906341"/>
          </a:xfrm>
          <a:prstGeom prst="roundRect">
            <a:avLst/>
          </a:prstGeom>
          <a:noFill/>
        </p:spPr>
      </p:pic>
      <p:pic>
        <p:nvPicPr>
          <p:cNvPr id="14" name="Picture 10" descr="http://www.horsleywitten.com/wordpress/wp-content/uploads/2012/05/BMA_bioretention.jpg"/>
          <p:cNvPicPr>
            <a:picLocks noChangeAspect="1" noChangeArrowheads="1"/>
          </p:cNvPicPr>
          <p:nvPr/>
        </p:nvPicPr>
        <p:blipFill>
          <a:blip r:embed="rId4"/>
          <a:srcRect l="5548" r="9429"/>
          <a:stretch>
            <a:fillRect/>
          </a:stretch>
        </p:blipFill>
        <p:spPr bwMode="auto">
          <a:xfrm>
            <a:off x="3095013" y="4838029"/>
            <a:ext cx="3086712" cy="1906341"/>
          </a:xfrm>
          <a:prstGeom prst="roundRect">
            <a:avLst/>
          </a:prstGeom>
          <a:noFill/>
        </p:spPr>
      </p:pic>
      <p:pic>
        <p:nvPicPr>
          <p:cNvPr id="15" name="Picture 6" descr="http://www.jcwp.org/Huntingdon_Co._AMD_013.jpg"/>
          <p:cNvPicPr>
            <a:picLocks noChangeAspect="1" noChangeArrowheads="1"/>
          </p:cNvPicPr>
          <p:nvPr/>
        </p:nvPicPr>
        <p:blipFill>
          <a:blip r:embed="rId5"/>
          <a:srcRect/>
          <a:stretch>
            <a:fillRect/>
          </a:stretch>
        </p:blipFill>
        <p:spPr bwMode="auto">
          <a:xfrm>
            <a:off x="6435266" y="4918363"/>
            <a:ext cx="2540239" cy="1826007"/>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94212" y="174393"/>
            <a:ext cx="8349788" cy="596901"/>
          </a:xfrm>
        </p:spPr>
        <p:txBody>
          <a:bodyPr/>
          <a:lstStyle/>
          <a:p>
            <a:pPr algn="ctr">
              <a:spcBef>
                <a:spcPts val="600"/>
              </a:spcBef>
            </a:pPr>
            <a:r>
              <a:rPr lang="en-US" sz="3600" dirty="0" smtClean="0">
                <a:solidFill>
                  <a:schemeClr val="tx1">
                    <a:lumMod val="65000"/>
                    <a:lumOff val="35000"/>
                  </a:schemeClr>
                </a:solidFill>
                <a:latin typeface="Century Gothic" pitchFamily="34" charset="0"/>
              </a:rPr>
              <a:t>Maintaining for </a:t>
            </a:r>
          </a:p>
          <a:p>
            <a:pPr algn="ctr">
              <a:spcBef>
                <a:spcPts val="0"/>
              </a:spcBef>
            </a:pPr>
            <a:r>
              <a:rPr lang="en-US" sz="3600" dirty="0" smtClean="0">
                <a:solidFill>
                  <a:schemeClr val="tx1">
                    <a:lumMod val="65000"/>
                    <a:lumOff val="35000"/>
                  </a:schemeClr>
                </a:solidFill>
                <a:latin typeface="Century Gothic" pitchFamily="34" charset="0"/>
              </a:rPr>
              <a:t>Aesthetics vs. Functionality</a:t>
            </a:r>
            <a:endParaRPr lang="en-US" sz="3600" dirty="0">
              <a:solidFill>
                <a:schemeClr val="tx1">
                  <a:lumMod val="65000"/>
                  <a:lumOff val="35000"/>
                </a:schemeClr>
              </a:solidFill>
              <a:latin typeface="Century Gothic" pitchFamily="34" charset="0"/>
            </a:endParaRPr>
          </a:p>
        </p:txBody>
      </p:sp>
      <p:pic>
        <p:nvPicPr>
          <p:cNvPr id="7170" name="Picture 2" descr="https://encrypted-tbn1.gstatic.com/images?q=tbn:ANd9GcQQa3p11q_rL2p4wds9Jq2Ii3KnRKtcWYYjbKHKcthP1yq1t2vY0Q"/>
          <p:cNvPicPr>
            <a:picLocks noChangeAspect="1" noChangeArrowheads="1"/>
          </p:cNvPicPr>
          <p:nvPr/>
        </p:nvPicPr>
        <p:blipFill>
          <a:blip r:embed="rId3"/>
          <a:srcRect/>
          <a:stretch>
            <a:fillRect/>
          </a:stretch>
        </p:blipFill>
        <p:spPr bwMode="auto">
          <a:xfrm>
            <a:off x="6595082" y="1903412"/>
            <a:ext cx="2343150" cy="1952625"/>
          </a:xfrm>
          <a:prstGeom prst="roundRect">
            <a:avLst/>
          </a:prstGeom>
          <a:noFill/>
        </p:spPr>
      </p:pic>
      <p:pic>
        <p:nvPicPr>
          <p:cNvPr id="7172" name="Picture 4" descr="http://www.ecoturfco.com/TreePruningLimbUp.jpg"/>
          <p:cNvPicPr>
            <a:picLocks noChangeAspect="1" noChangeArrowheads="1"/>
          </p:cNvPicPr>
          <p:nvPr/>
        </p:nvPicPr>
        <p:blipFill>
          <a:blip r:embed="rId4"/>
          <a:srcRect/>
          <a:stretch>
            <a:fillRect/>
          </a:stretch>
        </p:blipFill>
        <p:spPr bwMode="auto">
          <a:xfrm>
            <a:off x="4039051" y="1903412"/>
            <a:ext cx="2343150" cy="3105150"/>
          </a:xfrm>
          <a:prstGeom prst="roundRect">
            <a:avLst/>
          </a:prstGeom>
          <a:noFill/>
        </p:spPr>
      </p:pic>
      <p:pic>
        <p:nvPicPr>
          <p:cNvPr id="7174" name="Picture 6" descr="https://encrypted-tbn1.gstatic.com/images?q=tbn:ANd9GcTU3Kv6RuZeC6D9i_mAwBitjnPl_PA1NGyRVp_SoRS7lKKWpAj2"/>
          <p:cNvPicPr>
            <a:picLocks noChangeAspect="1" noChangeArrowheads="1"/>
          </p:cNvPicPr>
          <p:nvPr/>
        </p:nvPicPr>
        <p:blipFill>
          <a:blip r:embed="rId5"/>
          <a:srcRect/>
          <a:stretch>
            <a:fillRect/>
          </a:stretch>
        </p:blipFill>
        <p:spPr bwMode="auto">
          <a:xfrm>
            <a:off x="595085" y="1903412"/>
            <a:ext cx="3238197" cy="2428648"/>
          </a:xfrm>
          <a:prstGeom prst="roundRect">
            <a:avLst/>
          </a:prstGeom>
          <a:noFill/>
        </p:spPr>
      </p:pic>
      <p:sp>
        <p:nvSpPr>
          <p:cNvPr id="6" name="TextBox 5"/>
          <p:cNvSpPr txBox="1"/>
          <p:nvPr/>
        </p:nvSpPr>
        <p:spPr>
          <a:xfrm>
            <a:off x="595085" y="4615543"/>
            <a:ext cx="3238197" cy="646331"/>
          </a:xfrm>
          <a:prstGeom prst="rect">
            <a:avLst/>
          </a:prstGeom>
          <a:noFill/>
        </p:spPr>
        <p:txBody>
          <a:bodyPr wrap="square" rtlCol="0">
            <a:spAutoFit/>
          </a:bodyPr>
          <a:lstStyle/>
          <a:p>
            <a:r>
              <a:rPr lang="en-US" dirty="0" smtClean="0"/>
              <a:t>Naturalized garden setting:</a:t>
            </a:r>
          </a:p>
          <a:p>
            <a:r>
              <a:rPr lang="en-US" dirty="0" smtClean="0"/>
              <a:t>Tall, disorganized and evolving</a:t>
            </a:r>
            <a:endParaRPr lang="en-US" dirty="0"/>
          </a:p>
        </p:txBody>
      </p:sp>
      <p:sp>
        <p:nvSpPr>
          <p:cNvPr id="7" name="TextBox 6"/>
          <p:cNvSpPr txBox="1"/>
          <p:nvPr/>
        </p:nvSpPr>
        <p:spPr>
          <a:xfrm>
            <a:off x="6595082" y="4137863"/>
            <a:ext cx="2548918" cy="923330"/>
          </a:xfrm>
          <a:prstGeom prst="rect">
            <a:avLst/>
          </a:prstGeom>
          <a:noFill/>
        </p:spPr>
        <p:txBody>
          <a:bodyPr wrap="square" rtlCol="0">
            <a:spAutoFit/>
          </a:bodyPr>
          <a:lstStyle/>
          <a:p>
            <a:r>
              <a:rPr lang="en-US" dirty="0" smtClean="0"/>
              <a:t>Maintain the balance between tidying up and disturbing functionality </a:t>
            </a:r>
            <a:endParaRPr lang="en-US" dirty="0"/>
          </a:p>
        </p:txBody>
      </p:sp>
      <p:sp>
        <p:nvSpPr>
          <p:cNvPr id="8" name="TextBox 7"/>
          <p:cNvSpPr txBox="1"/>
          <p:nvPr/>
        </p:nvSpPr>
        <p:spPr>
          <a:xfrm>
            <a:off x="3922273" y="5008562"/>
            <a:ext cx="2925535" cy="1477328"/>
          </a:xfrm>
          <a:prstGeom prst="rect">
            <a:avLst/>
          </a:prstGeom>
          <a:noFill/>
        </p:spPr>
        <p:txBody>
          <a:bodyPr wrap="square" rtlCol="0">
            <a:spAutoFit/>
          </a:bodyPr>
          <a:lstStyle/>
          <a:p>
            <a:r>
              <a:rPr lang="en-US" dirty="0" smtClean="0"/>
              <a:t>Within the garden, allow plants to grow in a natural form. Only change their  form if causing issues  outside the system.</a:t>
            </a:r>
            <a:endParaRPr lang="en-US" dirty="0"/>
          </a:p>
        </p:txBody>
      </p:sp>
      <p:cxnSp>
        <p:nvCxnSpPr>
          <p:cNvPr id="10" name="Straight Connector 9"/>
          <p:cNvCxnSpPr/>
          <p:nvPr/>
        </p:nvCxnSpPr>
        <p:spPr>
          <a:xfrm>
            <a:off x="463344" y="13872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8963" y="174394"/>
            <a:ext cx="7771170" cy="685800"/>
          </a:xfrm>
        </p:spPr>
        <p:txBody>
          <a:bodyPr/>
          <a:lstStyle/>
          <a:p>
            <a:pPr algn="ctr"/>
            <a:r>
              <a:rPr lang="en-US" sz="3600" dirty="0" smtClean="0">
                <a:solidFill>
                  <a:schemeClr val="tx1">
                    <a:lumMod val="65000"/>
                    <a:lumOff val="35000"/>
                  </a:schemeClr>
                </a:solidFill>
                <a:latin typeface="Century Gothic" pitchFamily="34" charset="0"/>
              </a:rPr>
              <a:t>At the End of a Work Session</a:t>
            </a:r>
            <a:endParaRPr lang="en-US" sz="3600" dirty="0">
              <a:solidFill>
                <a:schemeClr val="tx1">
                  <a:lumMod val="65000"/>
                  <a:lumOff val="35000"/>
                </a:schemeClr>
              </a:solidFill>
              <a:latin typeface="Century Gothic" pitchFamily="34" charset="0"/>
            </a:endParaRPr>
          </a:p>
        </p:txBody>
      </p:sp>
      <p:sp>
        <p:nvSpPr>
          <p:cNvPr id="3" name="TextBox 2"/>
          <p:cNvSpPr txBox="1"/>
          <p:nvPr/>
        </p:nvSpPr>
        <p:spPr>
          <a:xfrm>
            <a:off x="1291840" y="1071671"/>
            <a:ext cx="6749143" cy="2092881"/>
          </a:xfrm>
          <a:prstGeom prst="rect">
            <a:avLst/>
          </a:prstGeom>
          <a:noFill/>
        </p:spPr>
        <p:txBody>
          <a:bodyPr wrap="square" rtlCol="0">
            <a:spAutoFit/>
          </a:bodyPr>
          <a:lstStyle/>
          <a:p>
            <a:pPr marL="228600" indent="-228600">
              <a:spcAft>
                <a:spcPts val="600"/>
              </a:spcAft>
              <a:buFont typeface="Arial" pitchFamily="34" charset="0"/>
              <a:buChar char="•"/>
            </a:pPr>
            <a:r>
              <a:rPr lang="en-US" sz="2400" dirty="0" smtClean="0"/>
              <a:t>Ensure entrance is clear of debris, sediment or other material</a:t>
            </a:r>
          </a:p>
          <a:p>
            <a:pPr marL="228600" indent="-228600">
              <a:spcAft>
                <a:spcPts val="600"/>
              </a:spcAft>
              <a:buFont typeface="Arial" pitchFamily="34" charset="0"/>
              <a:buChar char="•"/>
            </a:pPr>
            <a:r>
              <a:rPr lang="en-US" sz="2400" dirty="0" smtClean="0"/>
              <a:t>Ensure no material/soil/plant debris is blocking the flow through the garden</a:t>
            </a:r>
          </a:p>
          <a:p>
            <a:pPr marL="228600" indent="-228600">
              <a:buFont typeface="Arial" pitchFamily="34" charset="0"/>
              <a:buChar char="•"/>
            </a:pPr>
            <a:r>
              <a:rPr lang="en-US" sz="2400" dirty="0" smtClean="0"/>
              <a:t>All soil within the garden is level</a:t>
            </a:r>
          </a:p>
        </p:txBody>
      </p:sp>
      <p:sp>
        <p:nvSpPr>
          <p:cNvPr id="5122" name="AutoShape 2" descr="data:image/jpeg;base64,/9j/4AAQSkZJRgABAQAAAQABAAD/2wCEAAkGBhQSERUUExQWFRUWGBwaGBcYFxYYGhocGRgcFx8dGx4YHCYhHBojGRwXHy8gIycpLCwsGh4xNTAqNSYrLCkBCQoKDgwOGg8PGiwfHyQsLCwpLCksLCwsLCwpLCksKSwpKSwsLCksKSkpKSksLCwpLCkpLCwsKSkpLCksLCkpLP/AABEIAMIBAwMBIgACEQEDEQH/xAAcAAABBQEBAQAAAAAAAAAAAAAEAAIDBQYHAQj/xABHEAABAgQEBAQEBAMFBgUFAQABAhEAAyExBBJBUQUiYXEGE4GRMqGx8EJSwdEHFOEjYnKS8RUWM4KT0iRTorLCQ0Rjc+M0/8QAGQEAAwEBAQAAAAAAAAAAAAAAAAECAwQF/8QAJREAAgICAgICAgMBAAAAAAAAAAECESExAxJBURNxImEUMvCR/9oADAMBAAIRAxEAPwDOcO4qien+zU5F0KYLH6KHX6xCuQlWMleYKE8wLiyTQ6iyfeM8jgU6SSUqBJpRx1iw4dxSZMmS5c5swWnKvo7MffT/AFTGFzkeXNVLQoqA1ck2tuWLisDYiQqLHxFKEuclQDJmJLtqQov6s0DIk5wCli+jgH2JEADOErLkRYKxBgPCSVImjMkjvSLWfw9RLhNO6T+sJgCeeYX82oamJf5JQukw1eFP5Ve0FgNHGJgtMWOylD9YlT4ini06b/1F/vAa8Er8qvaGDBr/ACq9jFAW0vxRiRbETv8Aqr/eJ0+LsUP/ALib/nVFPLwyvyn2MP8AIV+U+xhAXP8Avliv/PX6sfqI9/3zxX/mv3RLP1TFOJB/KT6GPRhFflV7GCxlufGGI1Uk95Ur/sjz/e6d/wDj/wClK/7YqDg1/lMNVhF7H5QWBfy/E82byTCMhuyEi1aUoYnCk3C7aENGaVjUYfL5tCt2to2j1udRBmH4nKW2WYOxcH5OPnDTJKHxXxFU2b5YJyIZxuoh3O7BgPWI/wDYxSh1IAFjuNK+rDvEuEkZ8WvdKlqBoQ4JA1Yh21jU8dk5wVBNR5gLKchJSBmI6ZaqANViqczQAN/hz4jXIneSpRKQHS5PwOAUn/CSFCu4sI6urHgm7RwLhk9sRJPUj/MCP1jqWDxpIFdBDsDZYBYSSUrIKql+YP8AXU0eJsWqbl5FS1KqwJVLHrRdIzU3HiUjMpQSKByaOaCK6b4tQRyzUK7LSfoYlUtDbvZ5xjCcYmBlyOHz0O4SqWVp1YgLWGLE1fWKzBK4lIVmHCkJUxAVJWZYDhiyRNUH7gwUPFJ/P849X4iXMZCZigVKFUqIUwOcsRUOlKg8OxFdMlY6YgImcOxEwdcXMlBqMFJk5ErZhVTnrAvjqVj5af5xRVKSoJSuXLmq/s1fCHAIBSTlDjU1jSTMSqSkTDNnvmDBc5ShfUHpoYznjfiyp+FKAXTnl5jmtzgimvNlh2I5/Jw65qySFTJiuZRUXZ7qUT+sW8vgMwyRNKUqQczKlkqBy0LApGYhi4SSekX3h3h8yVLlhMjzUYjzvMWxICZZMspINFJLNkLEu4sYnxmDwhThkHzMMQvPLCln4kOkIDpJUM2U5iXdbG0IZzviOG8tTijGLn+YdIO9feKzi08KzZQAmuUC2UEt8mgZPFRlAewGh2gAt/PhRR/7VEKCwN5OkpVb794psfgGLtUfpG88R+Gl4ZXMMyCeVYseh2V010jPzkQhmb8RYyqDcBIL70r60+cUS+KEHlPvFhx9WXkUWAfK+o6b7Rniobj3gQFvL8TLAYu3Q/pD5Xiop/N8v3ikKYYUwwL2Z4xm/hSn/mc/QiPB4wnbI/yq/wC+KJoTQqQWXw8YTtpf+VX/AHx6fFs78sv/ACq/74oGj2Dqgtmll+J1Hb/pf/2g1fG5qg0iXmVVRKmbIBsF/E+j+8ZrhQzTkJVmIUpiEkA1tU9Wfo8aDiWJTIlZEqCJwKFBOQkqSrMDzfhZkqY3eH1Dt7sAHjWdsj/If++Jpfi9ZuU/9M/uYzy5ZUokC5dhaLHg3DgqYPNTyjTc+mkLqgtmhwX85OSVygnK2ZDlKM4GiQVAk0OztSL9HBMUmWlazMlkgOFZSl+ikUI1v7RmpfFVBboolNAigTlFmNknoado13B/FBWgpSoBRZ38zMCDqZS0rIZ9TuyiYfUXYyXGfC8+YrOV5zYCtB0ijm8KnS9CO0dbWiaWUJUlYP4hOUkHsDJU+tzEkzBoI5sOsndC0H/3KSPlDoDnPhHFHz1JWrKZiFS8ytM4Zye7V6xqfE2L/sBn5JgWoZWdMwKBdQeiSFEMoV5TXnAjV4bwjwlcvPO85ChUoWsIVTbyfiHYnq0QysJwbNy4WZMDUK5s4ilqKmG+h6xnKaWx0cow+NCJstRslaSewNbRu5PjTCpZyU9fMQfkQn6xpPL4UkOnhsgnZSAfqD1hI43hZb+Rw7Cy1uA4lS3qeiQT6RD5oldGUPFPEGDx0pElONTJIXmPmIHMySAHRMLVL+gikx/hXKCU4vAlA/EqctB9R5LCvUx0FPjKbl5ESpfVKE/oWgdfiaeSSSlQrQoSRvtT0iHzpCo5V/uaFAkYrAKOrTib9pcHcU8Ph5acPisOES0Mk5poUoliskS5RupvsxsJ/HpxXzBmdiEpGl6C14ZKx8wpZK1F+p2I/p6xP8j9EmTleEFTskvz8xND/Z4mY6id1oSnKGDElneLlH8NuIypa8Ok4dMpRfmnBGaoZRSHYuBvYQeJzn03P3/pCXNJBJzE9HPSuvvC/kP0GC24N4eWmQZGInYQSy5zS8Qy0EkFSQ0rmlqIJyuCHUxryv414aROly0JxeHSZaSBNWCtSQUpQoJqlgoJD3N2NYpc9Kk5gbvqL9LR4lamNb+v3TeJ/kSCwVf8NpTLBx8ouGH9gss4I0mVNdrgHpGdnfw/yglM/MQzPKYb1BUQexo28aszVAVFNqF9dC+t/XrHqVnLd63rT9oXzyCzFT/BS1qKlzFKUbnIK9ua3TSPY23l/wB4Du37QoPnkFnVcX4gwak5ZkyWpKnDKDgt0Iiuw/FeGghkyRsfJb55bxzYzA5Bc5havvSFMIDBg5YUuwrVzbT1g+aQWdNm+JOHg1yObf2RL+uWHSsZgJwIEuUoagyR9Mrxyz+aTYFO5cpSRW92voCPSHysYkVST3AV9Q/6GsP5ZDTOiYv+G/CsQP8A/LJDayXlN38opB7F4ynFf4ASVVw2JWivwzUpmBtgU5SO5zQPK4xMlsQopPU5id63aLnAeOZ0pwQJiTUOa12Oo6Ra5/Y7RzLjv8KcZhXK5JmIH/1JLzE3aoAzDq6QOsZlPCnDguNxUR9IcP8A4iSVD+1Blqf4RzfQwdxLwxg8cgTFykqKwCJiXQvf4ksT2U46RtGaehHzD/sgwv8AZJjtPEP4PFKiZc90aAy3WB1ZQBrqAO0DyP4ZoN5qvRKR9Xiu6Q1GzkH+yukTDh5N3NGqSaDTtHZpX8NZAuZqv+YD6JETDwHhAQCipsDMmElv+aF8iH0ZxqXw2JJ0vIg+3vHcZXhjBovIlHqUBX1cxzD+KfEZSsUmRISlKJCebKkJda2URQVyoyf5jDjK2KSox8i7DWnvFr5DMUkggMFC7DQ7joYD4bLqVbW7/wCkWDffrGpmXPB/ExQrKujmpulVGr1ZqhjapFDssJjkzBS7Oz/MH8Q66agPHNCmCsFxJco0dSXtVw2obXtWHYHRpspKxlUHB+3Gx6isU2M4eqX+ZSA7KS5KNeZAcKT/AHkJzWoQ5iThXiBE0B69dR/iA+o9RrFwlqF6XBuCO4uImUVJZKTopZIVlSoELSoOMh5SNwQp61qO/SPcViVNlAKdu9RX56w/H4EpUVyCEqNVD8Cu4/Cr++A9nCgGgLzio5cpzgvkse4Y8ybcwOtWNBx8nE45N4SUgNUiakkkiuhIN+nv7xKiety5cmhr2/b7rBC8IvV0tWr7XY1FPt4HmBKSzubtX9Ca21jFocoEisWCTmdq0Bdz0d29ohlY8JYEEGo5gDa4oDyv1hmIwoP4WO/z9KiEsKqAkb9yB9REOkYSi0LFTVgOAyR0ymrs+xDkxFKxo1Id9FP10N4lkzi7Gg27afr6RCrC1zIS5JBIJoN22Da7wLJKLHM4oHI6xDqA99ADfZywBHWB5D0zjKT+amju7gxMUKdiApP5kt/rT9IKKSs9lYgG7g+oFz7nr/WPPNH1Y1LP/rtEs3AyzbaxoQbUfRmrT9YiQsE/EKaAvpSz0+cJ4L60QHFL/CUN1JB9gIUWCUhqkewj2J7CwDTgA5a4djQbUCqfWIgCWY9xynXqQdjrpaLGelDkEn5OPcP84HmyZZqLjsQehCRXs8aoPi9DJmEejBIJcMlIrZ3Y1NKjbSPGZg7lL1JBFd9Boa9K6REiUbEywP8AB9SQwfq3SJ8PLIWyUlv7oZPqDTo9DDbE4NAa5iwWJSAQSBmqdgAsmu5AFoaieSeYZgSLLlluV7AVPQgn9LES0Ks6RX4VZQavXS7/AKWjz/Z6Cygqn4ipydrmg1LwrRPUi88EOAGBYEBCszM9jT5bUeLrgHiVeHWFB1JYugnKGs7PpQv1G8VUvBoJJKsz3BJLdHOz0/pE38r+MBQZgLpCgp3H9DvAn6KjBs61wLjqMVLzJLKHxJ1H9OsF4jApVWyt/wB945Rw3HrlzPMlUWmyXUzN8LA1o2hb0jonBPE6J4AU6JjVSWApchzUPHRHkUsM0cWjxchaSdfu4iCfLsSA4cuQCz3YtT3i0ncSkqV5ZmJzGwCg+2h+UVuI4hKQ6SXy0cnN7kl37w8DTMt4q46cNLdLgkKIWbBvyv8Ai+VRHEsTiVTFqWsupaipR3Ki5+ekdK/iv4kTMlokIDurOokCgTQAEVqomo/Kd45vg5eZfQV/aNoaMZ7LLDScqQNf3iUw0GHiNCRCFHrQmhgeJJSrMksrffvv99o0PCfEZPKo5Vf+k/seo9YoGjwpgEbsTweh2/bcRBjEhSbFRTUNRYLXSxBdntGKm8XWEhL0SXpelqxbcN8RhTJUxPzHp+0OwDcHj5SvjzMKOE5SDfnTRqtbYsA1TBhpak5pfMrZIYDuCGd3r+0VnEuFGaFLlrL7BZS9fzAOk3vR9RGbl+HMakedJ81RS7odS5gTZzygFJI+HVgQDpzT419G8eRr9mrnzy4KwpJ2ynq9R/pa0MVLAepURt+3Yj3gfg3G5k5B86SRlFVgcunxB3H0+kEKwZoUqSzbkhxbY/fSOaUGsM0xJYI5CkJ5kpYuxfWvW+1YJM1w5BLMHFQLDSujQLMTWrV0FC4Dj5m7A/o7CpmOygB2todT9IjqR8ZOZibKUTsGttDZklIZswFHyim3S/QwHOkKQ5MsEbpBUOjN9OgvE8svqoU60/T/AEMS1RLjRZSzlFCLtXTSBzNFSAzXDfbQzNWqrAWL7WETBjs1AWJFPdoysQSiYhr+xEKK5XDiTyqAHrCh0iqApOPU5ufR/wCrQXLmOAS5c1DGvUk2h8xZGXlSU0DBrkn5xKoAKIKHa+tdhp6CNbRKGrxCgAltWLnXo5B/TpEac9QknagKr6FuW+xNjEwwxCnIvVyzeh0q1xvePJmGsCAx3JLaliSRUgawm0Q2QIUQl12JOWoKSQHali1WP7xJNWVABROUbMyht3fa7RPLklqkjMCCDmejs1Hvr+5hysFRJzEOwpRgzNW1jENrwCYL+EAUApmo42uabP0MWEqZQAgqYFwHu2+pp96DKw1VLUoAMEpG7tdiXTQF79odhpBBcFPo4Brs2zxcfRvxsKk4rKaoAzUAUySDcMXcHs2txHow4UUlJZZURkYs+mVt3Nv6CeXiApLqBYGpDU66a0r+kRLnhGYhbO9Q7GxrUszD2izcIlyJZmkKQospixJdq1y1qWpqC3Q3eP4MhaXSEUFCCAQ+xAYvQMQAO4gLgElSipSXIe7oat9QXZqtB2NxUxKgDJUcwqp0lKRQczKzV6DS4jp41g5pvJhOJ8O85CkrVMUpL+WVJQSlgKBaE1T8LuSzg7RkZcry1FJDF60+n7e0dI4phVSUKypBSs5lJ8whiAzgEOdPYDSMsrCqmy1zlZPLDBSSVBQJoMtGJ/5n6VEap0Q1ZVO8OgIT8qmNnoTr369fsGy6xoQeiPYRENgAdEWKn5Uv7RI8DYnh61yVz6CWhSUVfmKi1PuwO0AFcJxiY4gol6B7m5r9NobhpD1ag+sCYtZWsJAdizC5JoAOr0gAuuA8WnAKU9EDMoksG0HVRsN4s8b4jROl5MmaoUXokEWI/vdoqeMyjh//AAzupLGa1QZjOwLVCQQO4MLC4ApQ5vUtuWf5CJsaQcZpWQctSam5PvrpF9h5BygCo6ivz6vSA+F8HmrSZiZZKEm4ILMxJAqSwOgiylrIBJNBc0dt7gt90eOTkbZ08aS0CTcMsUTbqoCvYttA/wDNKDhT+jb9LtWL2bNIDgFKvzEOKPQpU49xX1irmjMQCkBJNGAUOwOjknX+maLaGYSeHAL6h+n39YccKsklJDH5v63vTv6uGAZNnCrO1LV6/dtWrBQBzEilXJYAVqXN9wIh4M5YB52CIqzKBYuaGzNXfpeLKRNAD19ASfRu8DoUVJ5hXQsPcEw5CmqoOFUe4ezktSM5kMetMol1O56gdvk0KHhhv8/2hRmIehYLqsKubOxt7/rEM2Y5Lk5f7u+7gUrTtERyq5VhTX1p3pYh3vE6qpZspD/CcoSLfENG1jTQngejEkpLkJSLqAenZy/qfSPEyCPhTkcVWTRXbS31iXDroCXULtmdtGD/AFMeLk5gSQAW2bKHpUG7QE1ZGqWU/o5eh66nv0tEmHUoEgilMt3KVAPXu56ViLETEkNtdRf50Y06GIZiiWIKk1AqE16nmFDTWJE1QUqaEsSkkh2Auw0ro/UWidWPSoAEADZSWPsl/qD0gBJJeoNWcVFBVjbXSPZEkqU9C2lbfe8aRNON5D5SEkMka9q7F+24ieXID2fe9RQtR+v28BoSGDE3qG+WzROZEwX9+a3yaj7dYvydJacPxeVygFCUgEgFtKPm9vURHK8WJXMaaGB+FVOV7aGn0ru0Dy8KrLRTE0sNdGzGh7mIT4SWVK8x6gtlzPYNQk6+kdMJNIxmlZskYkqSC7kUfTuO4rAeKkS1y1JWHEwMQl6g0uNbMo2iiwS8fIITlMxFh8BdtCM3mZm7inpFzIxwWfLSlSZwD+UpJBANyDYp1cbxq5WsGVVs5hxrgK5M4ggqa1KFLHb7pFSJikLKSkp1D3A/UffWOscVwSZgImAgmiQ3MFbVa9A3Yxk+O+FDLVkVlzM9DodQCxu4tExk0U0mZ5E4Kj1oqRmQogVraD5OLBHb7r919wNk7MxmNnMlt/pACcQspEvMSkKdKXLBRGVwNC31MPxa8xp3/Yfe8QSJuVYu426hvpDEE46Z5UtgQ9r6nXtEvhjLICsUtitFJCSxJmFx5hB/Cip7+kAY+aFBqDtU++8TTJmYJSAwAAAckCgch6gE1Zy0ICXAYUzFvcuSSdVEvXq7mNPgOGFRSCylA8otU9Swu14qMDMygBAUUi7A8yjpT0HrG34TwYJSlSuaa2YtZJNgL2DV3fpGPJJxyawimEcP8QeWZUuZLWmaLS0FIUXpzJzcwc3DijvBfFUcqFIw4SlPxOMp1sEioFKbRY4SUmb/AMVOYy7GgUCaM9/9KwyXLKVqClE6jMstZ3Dlk2rEKSmqKpwdmdnTiFN+Esxoyk3or8o+ghi0BIIKVBR1BADdQXPq/wCsTccmZZmUkypM4lWVIGXMkMSAbZhlURQEkqZyTDJmCPljyfNmX5lSyaX/AAjd/upiXG1o1XIpbAsQlkupyruLF7nQ1dx11iNM38LdHq9aAs7FPasTEFKyGCSDUEUDGoYvrDcUvzAUsXdwzJuGoA7V06xm4jaTIE4dIL0AIDpTYU0Y27tEsqcVOFBqsSbXq0AmeQdHG9H2beEjHKVQijvbtr96xnKJk0EqwytCG6gEwobLnqagP+UwoypkZJ5wdLBlMXqBQ2f0FABsaw7+XmEAKWHt+FiNCCzvd/0h2HmZkEcxPUG2zsHvQ3pHuGkqUoBQKbuRZg19lWrA7CsAc3FZFZHFDcAhydgav2if+cZs1A9KsLXI+/nEboS6yGd6kOTXfZ3MDGQFEE5rsHa5NCf0hpJsEgubinb8SWcZQGIozk/f0hqsSpRBSi+6q1pWlxWnS8eYfhzSyCFVqRSrGg7PUh9DEwwwALIJZnDmlOhDmgZhrFJJCaA1YnKrmU5YAIRzm9ySRTo/pB6JzgZVLYXKiADrYH9T2iGRgk1OTKpyCKADqPXrHi1sQ1VGgFWHtT1ivoEqLmVjSXzrfYUZIHYN7f0j1GMQrMFE0NCbNo+rWsDcUiuwMs3P23zNYKnyFOSCR2KWp0KaFtHEX9nVHRMviakzUci/i+INyl3CgxDp2NY0vD8aifVxn/LRLtsLX0d4y6DQOasWJYN6jR49wk5SFJXpYq1pZVOx9YuNNdWTK07RtZqcozEF0h2LuaP+kV3COKozTFKKfMUeYgVvQFqsLAExEeLzJ5KAEhRFC9hq+72sGBaA5nBFcxUTKmUyjNyMCwFLuK3oWtWNuOHxmM5dwLxRxh8XhA7AzA6Ul/iWAkqBHyNKvE3jrABeHl5TmUhRdQJHIulC+igKdaaw7/YMuarLMBROScwWGNQdQ7KAoR2FWBEH4rFyJLy575VJplf4QzZdlDemlI12iNM56PB83ImZlABDh1VI3DP84BxfhucsEokTiTR0ypigp9ihLfpHSZGGTLWAqYpUh2S7CrOAug62oW9I0EnEJVRjcAGw7XbagiINvJU1RwfF8BnSG8+TMli1Rb1t6GsCngEwylTpZQsJqsAnMgVrlaqer7uAxjvHEuEiYkpMs1FQoEg/vHLeO8EOEmvKpcmWTUA0pqxD0/SkbWZ0ZBEshIc30Ye/vaL3w1w8KW5/0H7/ANYrsPh3UNzQAn2DmND4fXlxPlTZZTYBKEqWSQ18oJPK5dvpCYJGyw3gtU9KAD5MsF3CXUrs5DCl7mG8c8NqwkszZUxZCA63IBAs4y97HSNHhvFUkEo8xDpLM7FjbTofaAfF6puJkIl4cDLNPNMdiyS4ASakKOuwO4jPezTRnOB+JSFDMsrlmhrmbr96ekarH4kJQ4UlwxFfifQNuLRzrD8DOExXlzhmolQ2KTtsXo3SOpL4ZJY8iGfQAMbaVFPrSMpw6vsVF2uplcdj1iYFqlqVLYJAUAK3JT8qnbs1thuKkgCUjMSDYhg35nZh1iHHJkpfOFKQkm9QLWatC4ctUXMT+C52DmCZklnOFVJmTDTRnLJ7Chd9Y0i29ktUDcW4RMUTOUErNGyhLtQcxJBpU020cxRZ2Ylnre4ZrhQYhturtSOoYjh+GmoMtQyhWxKT8j/SAZvhMJQGmZ0gGhA70qxLfekJ8d6KXI1s5liMOlTkhPYUo/z+66xWz5RTVy2rvpbVz3+WkbHjfBfIAWFEuDVmIZvy3fpX3jOkLIJBBGu1f1Nd4waawzbEkAiaPyg9XA+VWhQ3O1C4O2UwoKF1LoIQTmFS1w4toLNt6xHLxJBSlKcozBSzTrQ1sL+whq5gqDo1iQWdy9feIsTNOZQZKlOGSpmNb1b+scuzB+iXC+Uc2RSlEULBTf8AK93MKTOOYOkUsC7kdnL12aI5ipjOoZEgszACmw1394GUoyyJQINgXTSpc2NbkftFpDjss14wVFgLDq/a/faFLmDKGFTqOofa2vrA0vCh8wZyeVi1BdtgbRHlSWZQq1FFy3zc2u0Q16CTLVE0Ol1AOaOzk1sH6wCMQx0pSuU2u1aF6ekQhJVlQbioUKAHajUYVidcoZswzJAsUkg9zanTWBYJsnlKARzFKAWZzQ6CoqxpbeJlHmGR2/Fm0fakDmY6goGj9aE29bbszxJLXWgo33QtX11Ma9jWMx+Img8r0fQ6/wBfalofJ4o1C4ayklix39raMIinTFlJBpRnJLN/mP1iBEt2yiulbdST+sUjc03haWfOJcEBF9TmIv1ofeNZ5Tj6WvoQ8ZHgmMElSlTK5ikZQz8oLkHZzZtI0WGx6ZiXQXT6fL9o7uN/icc40yvxmUKUCtwksFID1O1adas8UfEuBLnc3nAtVIKRqQS7HWxcP0eNBOk5CVKSnKSS4Y0J/FR3r1gGXkSXQSAonlJBJt6tX0cQlumSyLhuNQSmXiAJa18qpaj8Tm6DR0uAygxBaxhsweQWE1S0KJAKnzDXKbEkVY7DpEXiPhwnJACXWohKGLHMdix9aGj0ghP8PcTMlI83EAqlihVLcPuwOYnqS/eBQUdDcm9mg4fPMyUOYlQcE7tb5ERHi+HCaMpLht6ex1iXhHhadLCvMmoLgfADoaGwr6QRiOHLyqSWrY5j+0UBy3xJgZUpCCkAKzg1pWxf01g7C+HFKmonmaPOSzODlIAsCK5mN1Ag0sxe6x/hObP81MyWAHGVZWKhgXGXMQxJFQLdYXB/C0zzRKmTRkbmyA5iLBiQADuWeh3pCxhlPJn+PyZilIzTZZKVkjK5WkEWCqEC2lwLRt+BZJspC8rABksaU1cjX7MH8f8AD6J2DKJYCVS/+EXsRo+xsfeMV4V8UqlhUmYgqAWWLsRViCk9NKWMCtvIPWDQ+IfDEjFgZ8wWHyrSeZL/AFqLH0IgDgBxCSpEwA/hzA6yyQ7N8KnJFXsGi5x2KbJkRnzsxzBLgjTMRS1XGzQPM4fPKysqRLDEFAdZIB5TmLAUuGVpWlXJWJMoeLYyWJxlq5SSCUkKY3dmDVFdAa6vAHDOBzZCjicKuXMKhzSrZ0u+UKNAoG1QLjMHJjWYTATDM/8AEy5agPgXmCg7hnSoBlv0PQxbLwlCUABVHGh/Y1P2XhRjQ27KfAeKJM9WQLCJqXzylcq0kGpZXxDTMHF2i5xHEckpRULJJuK7M+5oH3jH8b/hzh5oVNTMmIUl1kEBSXFXYAKoxLA7tFdM4eEykSpiyuUaghSlJLMSUvUHpcF+r0Sy6w8/+ZLTkzJWUkJBADuBXUHRiCRe1RDeL+FUlDpNU15mqBW4AY/fWKXDzZkmamVnSZZTyqUGF65iKgs1RSNlgwJ0soKkHMCk5VE3DWIcdIJRT2EZNGPkBWUMmnRAOu5hRpx4PIpnNN0Jf5EQo5+jOjujBhbHKVDOQAWyu5rSmnv2iISkeawKSXrVr7N+sSplpJUQrmbmSzkUGtCKP7w1aCgMlTD4jUO2Wg7P7xx/Rh9HpCytTq2AQbAb9jZ48XLQ5WKE0bftqO8eypimAdVQKKAUe/QauYSJa1MQhI2chqbspju7d4ltoLFInKLmalAYlqELAAsCC3Z3tEaMRmKcwagJFyHo5KbOwvtD15assFdiokF3FQnXVnYCIJoyAcr6k81x6w1kaVokloZJDpJVvQM+zVPpWCQpyBuLtsL03p+0V6ADTIl7h3Zm06V1fWPStmY8pBc0qXY02/eBIkmmYtTjKKZblTpbe4ck1vt6TYYqVd3FwxA9H094HlyfhLVAo1gxv3tEyJjEMHZqqt2ANhf+kVFKy4pWFYVyQ7DQgs56AD9YfiZGU0oT720bSA5clRUyiyTY2dtrfLe0WK8OwAUpVC4r9Lt779I1OpAc6aVAFq5jzaBgA5BHzMbTAqly0olrHlqKQopUXUAR1NA+kZZEoLmDI1SKJZ3t6l/ukecSTMCuZSzMUXUouaXHxVJtU2eNIS65InHtg6BhsmRVqu43v/WM7wzFYdS1SAoAgsqWu5Z6gn4g1QAbXaBcViZyV8hSBlSWKSXeWksGIq5NIy2PwjqMzMoLKwVKS7s4csLHZm0vHTFqSs5ZLq6OkycElE9C00UAUp5lF8zEskuLA1oYviVAVJ3r92jnM+QvFYdCTMCmOZM1GZCnAYFwaKS5qGjUSPG8pNJ6Vy1MHLFQJ1KcgPsWi8CNPKWTR3p99IhmT2IBq5amj7xAMWlQ1Y1FFJNdagGMn4o4qrCzZE9FUiZlmAE1QUkH2LKrtDA2qUe8ZzxXwXzQTLmKlTUcyVoUQXAcilwdjuRFhhvE8hbOrL3Bf5UaKfinHEhUyWScwlGZmpaotfSInocdlX4fxM/KmYvFJIUASkINQ1l1AJb26RHxXgZnTzOkrQVKFZR5VFQBqhRoX5aApsqpeKjhGGxCUOAhQKMw5sqVuAoFCmKWNavT5xbSUzpoyqKcOtwxqoij8pIbW9rwsNUPKZFwPw1LWkqM2YJj5VAqBKFJqUsoFRZWbWjmgi2mYJaUhIJWhCACXrR3Kkmu1qdo9wfh1cpNFJWou6jQmtGcGvUmsTq4kJDebnluaKUMwci2ZLj0/eBYBk+IkIxcgoSsJUoXcXSQerhwOheIcHxLFISEqQlWUAZgrmLUPxtToS4a5g6TxKSZa5klPmEO2VOVK1VoCWTU3gDggxKpYOJ8oTbq8snL/wCp2rsTDsVFhN4gUIXMCCTkJyUcsLDRzaKLBoRjEZZoUlSNEOgi/qCNQX9KxYYvFJXIm5Oc5Fhk3JYhmpV6biMphsViJHlrXJmIOXKZinYjZWYFjQMT/dDUpMsDSs9xXh7yJ8qWcTMnImFXLNKMwCWLkhI5dHoztFnO8NplpC1TZmUNmAZhVnBFRSjCwgKWszsVLWqcpMwP5WZKDKWFB1ISUmpYWzOMoPU382ViGKUmUEm4Ylxt0BtaGkDZPLwctgyphGh8xZcephRn0rx6AE+SlTUzZpYdu5HzEKLogzKuKJS9gpm2J63HcRPKxKVknMoL0zCjjcs/u8V2CnvZJTu2Vm7tTdv1iDi3FBQoIURRiFgitejdjHkKLuka50Wq8VlVRhqpQGvQCr/KK/ifFlFWVIX3LF/bXpFXMBVmKpYVQEVPTYXraLTDHKxyMCKuo9gKgknpF/HWXkVDJBAfkDksHNXrUvcu2mvrHkzG5T8aaAJ6ONyBbL849n4P4chIIdwbg+zEQpGE5S+VTHlYpdRItym594MEk8yfR1JfQhwCX20bt6wz+cyllEgOaNzV+TdY8Rw0pzJJ2zHQK6dWJoI9m4LnzBw55aGhFfbX/WJpICROKYEur/lDAdzdx2EGYeUlSakl9GJ93Z4Dly/LDCpVRwWAIGpe1/2hoBVlzDmH4rdKCmx7wL9DRaSpuQhqC57sxc1aDsKSouQnIw/K5J1r1pRoCwKc4AUogEUUxZ9zW3vFhxfDS5bSpcwrKUgTVMMr1+Gx1c+lY2WjqUvAPiZCSwa7Md62cnd9IZg1VAYWPfKbsehYwhIzCtSaO4qXYP8AT2iSZg8tQoD8z0tVidR02gNCPivGxLMszFcoCQpQAZrP3AG+kT4hcsoSUKSoTCMqt61ND9Is/C2FllRmzUupBCUA/hIDlTChd76Qb4u8IyZ0vzQhpiQGWjlJAIUxAop6hyCQ5Znjr40+px8rTkVmA4TMlh0rSEknMxDf3SAoGrasH9BEfEiZC0rUrzUBTlKncvdg7MBzVe3WL/gGXywlCQwAOilFw5Jo96dGh03hKPMMxgWAcGoobh+7t6wEh0jGJWhKkl0mo0Nf2/SApHhfCT1rWpGZYJSedYAJZZDJU1iPeJhw7IkeWGBJUxomuz23ik8NyZsnFLmLUBKnrUny2J5sxyLcFg9U9XGzRTt4YtZLtfgrDJcIQpJ0IWst2CiQQNor8b4XUqWEzFZpgYiYBlzAUykfhoKEVvW76iVMLEH0PTrEfEiQgkAqNwAzns/R+8Jehma8KleHScNNSQxJQ+odyH6Fz2NKCNDOwaCnKwynS3tqL3EVeNljEyzkLKTVJIsQaC9tN7xIMeVIlpSwmKXkVV8qmBPskk2qG3gcaBOzJcYPE8JOUZC/Nw7goSuW+VJukFIBLHUubesOH/iVMYpxmDWEmhUjmRXU5mKdGqax10NlylmbWMp4kxqcOpIUkGXNBrqkpYt1cVFNDFWFEXA8eZ8gS2UEhilZAfLfLympADE2iTGY0pmZCMqSmqmqSDT/AE94z/E+CMhE6QuZKrmUUqVygOS6QaV2s+zxdYbhQW3mzlzau3IAfZAKh0JI3iJJtYGnTyZ3AeKkS8TNSkpWCQ9kqLDQtzAWZyxDUjcYbHImooQsG6SOmojOY3BIkqBVIwhwygzjCstCqFpigspYl2IQKtajnYXg6VHzJUxSQQxSgpyhrfEmmlqRcVSoTduzPcYwcqVPySUgJUAVyncCujV60YggEMWizw/HkpmiXMJGb4FH4VdHNlD2LitWivR4H/l8T5i8RMWFklDhLlWqVKAIVSoyhNrbicawAP8AZTlFnzIUmpGliakOxHXqDCWAeTY/zC9D8kn/AOMeRhETcWgZRMmKAspOZiNGYHRtYUPuHVlLMwxy5rKBvV1BPz79IDmyc6uUFiXbckl+9YtiCwUSBsC/0Av9mIk4dK0lNHdx0V0rqNOkefGRomQ4XDKGblKS1FdtO8G4tMtbCZyqYc4SwNHq1Ndh3iLDLUFcyq2BN+ncd4fhZ+YFQzWNiAaFmrESbsl2TqwxSwp9bbQxK0kNZ6gNZnNGse9YiVNBY7itWp8vlERkEvlNDcuW7VP3SM/sg9xJCmJOZQdgxAv69O8eHEOR+ZL68obQ0qAX9hEy8OCUAKDl60oD96iA5spIUySSTan1b+u8NZQthU1LJGZ23ahdrk6XMQSZ9LUJt/p66w2RIW6RZhUAskMCT0N2c3MEyk8pdgD0I6+xjSMS4oLkqVNBGYhtLClaAAfOJsLhSBsxILg1Hppo7bQzh8zIQz3sC9RpTS3yi1wYSEqIf4r7E1aLOiNIGl4oZsoBJH4Q1T69dj9YOTwSdMScyMrg0zB60rmO3aJuAl8VWykEpuzgi+jse8atLXcUPakdHHxKStkT5XF0jGIw0+QrOErOb40HLkNg4UCQFgOWdj9NBwDjaJwX5as2VwtJBBSoXBBsXr84spmHb4mUPv0jKTvIlYiaKAUsVJblBIp3taNknHHgxbUs+Sbj3BZct58uYJRe5ISlxsSxTDOA8dmYmWjMBlKqzNVJH6mkCcV4LIxeX/xKwUh0gklIejkLoTo5LwNg+H4vAJLBOIkXPl5gsXzFKVAgj+679Wh2rFR0OYRlBBD2ZrRRGegTJko/Aaki6VKudxoe7RWYHx9h5pc5pVKhadiwbKVJr3illeIkLxky4SQBzfiy0zp/a7ARTYjYHjC5RyzBVJ/s1gkpmBtacqumunSzXxxDjlYZc1bjW0YLjHGETZC5CVZ85DkOMgzAliwYm1LPEQ8OmXMSVKmTkK+EKUVlJuaqVUX9t7zQ7NucciZmVLCuUF6AOdCGvWMn4rXNE2ROwwPnZ0EgWWEEkhVKC4JDULRpMHi0CWlaCFhm5SCHTQi+hBB2rtGP4r4kErE2AQhAUoPUhVFZS9xysDcg7vFeCTouCmHESwo5paqEgkuDs+0QeI1PKKX/ALVIzS1ADmUNG1BHKR1cMQCPPDnF0TZQVLOZJs5rXfaK7xBjiFolrACJhISrnKVOkApWoAZVEqolJc5dA7cvPOXGvxVmkckPEpGKmSSJJlOqWUsVEDMQx+ID0L9DFfwbjmIUvyp+HXImJAJBDoNhyqDu5fWtWdiRpJTE5kl8xNegt66w+fLRNllCxmBBY62YkHQ/ZeIlzzTVReREmHnZj5fIQQXDuWOt7RCuSjDPMSQEGikCyv8ADSiulj0vFXwTgoSrlnTCpACcqmCSwuzF3JUv4nc7CLHEcHUpaT5jBKgQydk5SHzC/a0OXPyJtKN/99a/30FEWP4xLMpSbpPwrDEBQ5kkbnX0inx+HGIlAqGU/ElRDZVAXrViKHoTs8CzEfyPlBeRZIy1zkEIUWCQUlKFVzmruQ1HJLkzypX50qLVIqDQj6iN4fmna8tApdTHGeevoxHvCi04j4SmCavI5S9HVXdq7W9IUTTNLRSKxKAo2fU5jVu5+jROiWWqs81vhbozOO0AIlgFgDXQt9ABX19IIXiQBXKAKsWZPcuXVHDVaMkGSJykpNQTo7HvDP5o0FOwCW20tAZmvQGpFCqlewFR1jySrmCWYkvV6gdt+9mhfZQdg5CVkqIDC9b3Zuj6QPPmupnSEWLE5iNWY07RNicYJcvTfSvpAKZSQSpKTVmJO+1aCCK8ioLkIQpTpoQQwsG6a03f0h60ME5WVMy1FTY1tUkvA2MWEy0qNRWiaDckk/pvpBWEUoMBdnAdi9wGeEwJ8KtVCrKlIqVFlP20AeHcSUlVUlkmthSj77wyWaZJqWJuEgJY3sGDt22iFOGJW2am5Fg1vkIcMOylaPUYgKYJKQmwqQH/AH/0g3DqBDvUXBYH2f5jeBV4QioCiEmoSAEAksHO7dN+sGYbCvLUpSgCGZLOTZ32p09o1S8lce7JMJjRKWJiXcX5qsxGvQ/SNPwvxbKWoIWFBzRTpa+rRiZ6kmgBfrW7Pb0hs0F0OS/XpRw2jj0jeE3E0nBSydVkYmWoHKoK++scxx+JlmdPZSgszFmlgAprVJDDT+sWuG8UJQ+cZSLsX7mmkUGKYLMx3KipRCnITmdTDpUW7dYucrIhGtkauJlLW5aFiAS73HasOHGVsUylKTmemYhJe9BQ+sQTsJnIIsbNX0Z7hWovESsEtJBCuYmzuFbK93HrBFryKUfQThsFRyG6i0NxWBAObKmn4gIK5pSFFZS4AypAJzE9dEs5ftvAE/GmtANjWvoPpGnZMjq0XPDcC75cjEhw4zXaxDl6H1jbeR/ZiWsPmqUliA+431jn/COKCXPQWHKQTS7Flelm7x0efNRRQLhVRd2h8Yp7MnxDwYlIM3DTFSZlyElnajHRQbRT21g/g3CfiMwIWVmisoLhmDOKCj036xcTS5tb79YzvhrxCFlUiZ/xJalISqjHISPcsT17xVZIDsDwo4ZZMnlSoc8uySRqC3KW193ox+O4ohcpUuyzlORTuAFAu7sRQ1HWCEzgPiH6xXcW+HzEsFS3UNiAKpPQj5gQUMmkKWH92t6iC5SyFJykMSD62/Vnio4TxRGJlhctmLio1D3BqC4+6RPKJSATUH8LsX6em0AFfM8TCRjpiFciVFIBJo5SBlOz6Hc9o1kmeFpCk2J+32Mcu8eTkLxi0ioyh3/MQT/7SmH+DfF68PM8nEKzIBZC1OaN8Ki3so9jE2VRtPFMsHCzk0zFBUP7pRUGurhuxMYnw54jdBCkvUakMe23SLXxV4lRMlkS1Zs5y0LkJFSfveMMtDElLuqgIo/oIXag62dPR4uSRWWx15h+sKOZy5pb4/c19XhRXYXUI4dKGRZYO7OwepaHTB/apT+HbT4TpChR58v7MZNiP+H3Wx6jbtDsOs+Xc/iHo8KFGD0IMlIBXKJAJzAV2vAQNFf/ALDChRqv6lIn4sWMtv7v0hiamu3/AMhChQvARLPB1Qp6tZ6tQ2gfBTCVzHJLO1bU0hQogHoIxqiJRajW6OHLbQKr4Vf4wPnHsKNUOB5NQAFMGt9YYKhT1qfoIUKNDoWjzh1ZaXrzf/IRLxBPIn73hQofkbPeFpHPT8K/0P1rEMv409BT5QoUMkI4gOUfekUc037/ALwoUaQM5k4U01LUon/2COm4D/hyv8A+pjyFG8DGZ7xRTS1kUIQSCKF2jlXBlnM7l+Uvq/KX71PvChRTJR14/CPT6RWcU/4M/wDwfpChQmBj/B0wifMSCQLsLXa3aN/ik/DChQDZxvGzCVrJJJK1OXvzQ9Zt96woUZPZoFYY1H3tCxYv/iMKFCYwOakOYUKFDG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CEAAkGBhQSERUUExQWFRUWGBwaGBcYFxYYGhocGRgcFx8dGx4YHCYhHBojGRwXHy8gIycpLCwsGh4xNTAqNSYrLCkBCQoKDgwOGg8PGiwfHyQsLCwpLCksLCwsLCwpLCksKSwpKSwsLCksKSkpKSksLCwpLCkpLCwsKSkpLCksLCkpLP/AABEIAMIBAwMBIgACEQEDEQH/xAAcAAABBQEBAQAAAAAAAAAAAAAEAAIDBQYHAQj/xABHEAABAgQEBAQEBAMFBgUFAQABAhEAAyExBBJBUQUiYXEGE4GRMqGx8EJSwdEHFOEjYnKS8RUWM4KT0iRTorLCQ0Rjc+M0/8QAGQEAAwEBAQAAAAAAAAAAAAAAAAECAwQF/8QAJREAAgICAgICAgMBAAAAAAAAAAECESExAxJBURNxImEUMvCR/9oADAMBAAIRAxEAPwDOcO4qien+zU5F0KYLH6KHX6xCuQlWMleYKE8wLiyTQ6iyfeM8jgU6SSUqBJpRx1iw4dxSZMmS5c5swWnKvo7MffT/AFTGFzkeXNVLQoqA1ck2tuWLisDYiQqLHxFKEuclQDJmJLtqQov6s0DIk5wCli+jgH2JEADOErLkRYKxBgPCSVImjMkjvSLWfw9RLhNO6T+sJgCeeYX82oamJf5JQukw1eFP5Ve0FgNHGJgtMWOylD9YlT4ini06b/1F/vAa8Er8qvaGDBr/ACq9jFAW0vxRiRbETv8Aqr/eJ0+LsUP/ALib/nVFPLwyvyn2MP8AIV+U+xhAXP8Avliv/PX6sfqI9/3zxX/mv3RLP1TFOJB/KT6GPRhFflV7GCxlufGGI1Uk95Ur/sjz/e6d/wDj/wClK/7YqDg1/lMNVhF7H5QWBfy/E82byTCMhuyEi1aUoYnCk3C7aENGaVjUYfL5tCt2to2j1udRBmH4nKW2WYOxcH5OPnDTJKHxXxFU2b5YJyIZxuoh3O7BgPWI/wDYxSh1IAFjuNK+rDvEuEkZ8WvdKlqBoQ4JA1Yh21jU8dk5wVBNR5gLKchJSBmI6ZaqANViqczQAN/hz4jXIneSpRKQHS5PwOAUn/CSFCu4sI6urHgm7RwLhk9sRJPUj/MCP1jqWDxpIFdBDsDZYBYSSUrIKql+YP8AXU0eJsWqbl5FS1KqwJVLHrRdIzU3HiUjMpQSKByaOaCK6b4tQRyzUK7LSfoYlUtDbvZ5xjCcYmBlyOHz0O4SqWVp1YgLWGLE1fWKzBK4lIVmHCkJUxAVJWZYDhiyRNUH7gwUPFJ/P849X4iXMZCZigVKFUqIUwOcsRUOlKg8OxFdMlY6YgImcOxEwdcXMlBqMFJk5ErZhVTnrAvjqVj5af5xRVKSoJSuXLmq/s1fCHAIBSTlDjU1jSTMSqSkTDNnvmDBc5ShfUHpoYznjfiyp+FKAXTnl5jmtzgimvNlh2I5/Jw65qySFTJiuZRUXZ7qUT+sW8vgMwyRNKUqQczKlkqBy0LApGYhi4SSekX3h3h8yVLlhMjzUYjzvMWxICZZMspINFJLNkLEu4sYnxmDwhThkHzMMQvPLCln4kOkIDpJUM2U5iXdbG0IZzviOG8tTijGLn+YdIO9feKzi08KzZQAmuUC2UEt8mgZPFRlAewGh2gAt/PhRR/7VEKCwN5OkpVb794psfgGLtUfpG88R+Gl4ZXMMyCeVYseh2V010jPzkQhmb8RYyqDcBIL70r60+cUS+KEHlPvFhx9WXkUWAfK+o6b7Rniobj3gQFvL8TLAYu3Q/pD5Xiop/N8v3ikKYYUwwL2Z4xm/hSn/mc/QiPB4wnbI/yq/wC+KJoTQqQWXw8YTtpf+VX/AHx6fFs78sv/ACq/74oGj2Dqgtmll+J1Hb/pf/2g1fG5qg0iXmVVRKmbIBsF/E+j+8ZrhQzTkJVmIUpiEkA1tU9Wfo8aDiWJTIlZEqCJwKFBOQkqSrMDzfhZkqY3eH1Dt7sAHjWdsj/If++Jpfi9ZuU/9M/uYzy5ZUokC5dhaLHg3DgqYPNTyjTc+mkLqgtmhwX85OSVygnK2ZDlKM4GiQVAk0OztSL9HBMUmWlazMlkgOFZSl+ikUI1v7RmpfFVBboolNAigTlFmNknoado13B/FBWgpSoBRZ38zMCDqZS0rIZ9TuyiYfUXYyXGfC8+YrOV5zYCtB0ijm8KnS9CO0dbWiaWUJUlYP4hOUkHsDJU+tzEkzBoI5sOsndC0H/3KSPlDoDnPhHFHz1JWrKZiFS8ytM4Zye7V6xqfE2L/sBn5JgWoZWdMwKBdQeiSFEMoV5TXnAjV4bwjwlcvPO85ChUoWsIVTbyfiHYnq0QysJwbNy4WZMDUK5s4ilqKmG+h6xnKaWx0cow+NCJstRslaSewNbRu5PjTCpZyU9fMQfkQn6xpPL4UkOnhsgnZSAfqD1hI43hZb+Rw7Cy1uA4lS3qeiQT6RD5oldGUPFPEGDx0pElONTJIXmPmIHMySAHRMLVL+gikx/hXKCU4vAlA/EqctB9R5LCvUx0FPjKbl5ESpfVKE/oWgdfiaeSSSlQrQoSRvtT0iHzpCo5V/uaFAkYrAKOrTib9pcHcU8Ph5acPisOES0Mk5poUoliskS5RupvsxsJ/HpxXzBmdiEpGl6C14ZKx8wpZK1F+p2I/p6xP8j9EmTleEFTskvz8xND/Z4mY6id1oSnKGDElneLlH8NuIypa8Ok4dMpRfmnBGaoZRSHYuBvYQeJzn03P3/pCXNJBJzE9HPSuvvC/kP0GC24N4eWmQZGInYQSy5zS8Qy0EkFSQ0rmlqIJyuCHUxryv414aROly0JxeHSZaSBNWCtSQUpQoJqlgoJD3N2NYpc9Kk5gbvqL9LR4lamNb+v3TeJ/kSCwVf8NpTLBx8ouGH9gss4I0mVNdrgHpGdnfw/yglM/MQzPKYb1BUQexo28aszVAVFNqF9dC+t/XrHqVnLd63rT9oXzyCzFT/BS1qKlzFKUbnIK9ua3TSPY23l/wB4Du37QoPnkFnVcX4gwak5ZkyWpKnDKDgt0Iiuw/FeGghkyRsfJb55bxzYzA5Bc5havvSFMIDBg5YUuwrVzbT1g+aQWdNm+JOHg1yObf2RL+uWHSsZgJwIEuUoagyR9Mrxyz+aTYFO5cpSRW92voCPSHysYkVST3AV9Q/6GsP5ZDTOiYv+G/CsQP8A/LJDayXlN38opB7F4ynFf4ASVVw2JWivwzUpmBtgU5SO5zQPK4xMlsQopPU5id63aLnAeOZ0pwQJiTUOa12Oo6Ra5/Y7RzLjv8KcZhXK5JmIH/1JLzE3aoAzDq6QOsZlPCnDguNxUR9IcP8A4iSVD+1Blqf4RzfQwdxLwxg8cgTFykqKwCJiXQvf4ksT2U46RtGaehHzD/sgwv8AZJjtPEP4PFKiZc90aAy3WB1ZQBrqAO0DyP4ZoN5qvRKR9Xiu6Q1GzkH+yukTDh5N3NGqSaDTtHZpX8NZAuZqv+YD6JETDwHhAQCipsDMmElv+aF8iH0ZxqXw2JJ0vIg+3vHcZXhjBovIlHqUBX1cxzD+KfEZSsUmRISlKJCebKkJda2URQVyoyf5jDjK2KSox8i7DWnvFr5DMUkggMFC7DQ7joYD4bLqVbW7/wCkWDffrGpmXPB/ExQrKujmpulVGr1ZqhjapFDssJjkzBS7Oz/MH8Q66agPHNCmCsFxJco0dSXtVw2obXtWHYHRpspKxlUHB+3Gx6isU2M4eqX+ZSA7KS5KNeZAcKT/AHkJzWoQ5iThXiBE0B69dR/iA+o9RrFwlqF6XBuCO4uImUVJZKTopZIVlSoELSoOMh5SNwQp61qO/SPcViVNlAKdu9RX56w/H4EpUVyCEqNVD8Cu4/Cr++A9nCgGgLzio5cpzgvkse4Y8ybcwOtWNBx8nE45N4SUgNUiakkkiuhIN+nv7xKiety5cmhr2/b7rBC8IvV0tWr7XY1FPt4HmBKSzubtX9Ca21jFocoEisWCTmdq0Bdz0d29ohlY8JYEEGo5gDa4oDyv1hmIwoP4WO/z9KiEsKqAkb9yB9REOkYSi0LFTVgOAyR0ymrs+xDkxFKxo1Id9FP10N4lkzi7Gg27afr6RCrC1zIS5JBIJoN22Da7wLJKLHM4oHI6xDqA99ADfZywBHWB5D0zjKT+amju7gxMUKdiApP5kt/rT9IKKSs9lYgG7g+oFz7nr/WPPNH1Y1LP/rtEs3AyzbaxoQbUfRmrT9YiQsE/EKaAvpSz0+cJ4L60QHFL/CUN1JB9gIUWCUhqkewj2J7CwDTgA5a4djQbUCqfWIgCWY9xynXqQdjrpaLGelDkEn5OPcP84HmyZZqLjsQehCRXs8aoPi9DJmEejBIJcMlIrZ3Y1NKjbSPGZg7lL1JBFd9Boa9K6REiUbEywP8AB9SQwfq3SJ8PLIWyUlv7oZPqDTo9DDbE4NAa5iwWJSAQSBmqdgAsmu5AFoaieSeYZgSLLlluV7AVPQgn9LES0Ks6RX4VZQavXS7/AKWjz/Z6Cygqn4ipydrmg1LwrRPUi88EOAGBYEBCszM9jT5bUeLrgHiVeHWFB1JYugnKGs7PpQv1G8VUvBoJJKsz3BJLdHOz0/pE38r+MBQZgLpCgp3H9DvAn6KjBs61wLjqMVLzJLKHxJ1H9OsF4jApVWyt/wB945Rw3HrlzPMlUWmyXUzN8LA1o2hb0jonBPE6J4AU6JjVSWApchzUPHRHkUsM0cWjxchaSdfu4iCfLsSA4cuQCz3YtT3i0ncSkqV5ZmJzGwCg+2h+UVuI4hKQ6SXy0cnN7kl37w8DTMt4q46cNLdLgkKIWbBvyv8Ai+VRHEsTiVTFqWsupaipR3Ki5+ekdK/iv4kTMlokIDurOokCgTQAEVqomo/Kd45vg5eZfQV/aNoaMZ7LLDScqQNf3iUw0GHiNCRCFHrQmhgeJJSrMksrffvv99o0PCfEZPKo5Vf+k/seo9YoGjwpgEbsTweh2/bcRBjEhSbFRTUNRYLXSxBdntGKm8XWEhL0SXpelqxbcN8RhTJUxPzHp+0OwDcHj5SvjzMKOE5SDfnTRqtbYsA1TBhpak5pfMrZIYDuCGd3r+0VnEuFGaFLlrL7BZS9fzAOk3vR9RGbl+HMakedJ81RS7odS5gTZzygFJI+HVgQDpzT419G8eRr9mrnzy4KwpJ2ynq9R/pa0MVLAepURt+3Yj3gfg3G5k5B86SRlFVgcunxB3H0+kEKwZoUqSzbkhxbY/fSOaUGsM0xJYI5CkJ5kpYuxfWvW+1YJM1w5BLMHFQLDSujQLMTWrV0FC4Dj5m7A/o7CpmOygB2todT9IjqR8ZOZibKUTsGttDZklIZswFHyim3S/QwHOkKQ5MsEbpBUOjN9OgvE8svqoU60/T/AEMS1RLjRZSzlFCLtXTSBzNFSAzXDfbQzNWqrAWL7WETBjs1AWJFPdoysQSiYhr+xEKK5XDiTyqAHrCh0iqApOPU5ufR/wCrQXLmOAS5c1DGvUk2h8xZGXlSU0DBrkn5xKoAKIKHa+tdhp6CNbRKGrxCgAltWLnXo5B/TpEac9QknagKr6FuW+xNjEwwxCnIvVyzeh0q1xvePJmGsCAx3JLaliSRUgawm0Q2QIUQl12JOWoKSQHali1WP7xJNWVABROUbMyht3fa7RPLklqkjMCCDmejs1Hvr+5hysFRJzEOwpRgzNW1jENrwCYL+EAUApmo42uabP0MWEqZQAgqYFwHu2+pp96DKw1VLUoAMEpG7tdiXTQF79odhpBBcFPo4Brs2zxcfRvxsKk4rKaoAzUAUySDcMXcHs2txHow4UUlJZZURkYs+mVt3Nv6CeXiApLqBYGpDU66a0r+kRLnhGYhbO9Q7GxrUszD2izcIlyJZmkKQospixJdq1y1qWpqC3Q3eP4MhaXSEUFCCAQ+xAYvQMQAO4gLgElSipSXIe7oat9QXZqtB2NxUxKgDJUcwqp0lKRQczKzV6DS4jp41g5pvJhOJ8O85CkrVMUpL+WVJQSlgKBaE1T8LuSzg7RkZcry1FJDF60+n7e0dI4phVSUKypBSs5lJ8whiAzgEOdPYDSMsrCqmy1zlZPLDBSSVBQJoMtGJ/5n6VEap0Q1ZVO8OgIT8qmNnoTr369fsGy6xoQeiPYRENgAdEWKn5Uv7RI8DYnh61yVz6CWhSUVfmKi1PuwO0AFcJxiY4gol6B7m5r9NobhpD1ag+sCYtZWsJAdizC5JoAOr0gAuuA8WnAKU9EDMoksG0HVRsN4s8b4jROl5MmaoUXokEWI/vdoqeMyjh//AAzupLGa1QZjOwLVCQQO4MLC4ApQ5vUtuWf5CJsaQcZpWQctSam5PvrpF9h5BygCo6ivz6vSA+F8HmrSZiZZKEm4ILMxJAqSwOgiylrIBJNBc0dt7gt90eOTkbZ08aS0CTcMsUTbqoCvYttA/wDNKDhT+jb9LtWL2bNIDgFKvzEOKPQpU49xX1irmjMQCkBJNGAUOwOjknX+maLaGYSeHAL6h+n39YccKsklJDH5v63vTv6uGAZNnCrO1LV6/dtWrBQBzEilXJYAVqXN9wIh4M5YB52CIqzKBYuaGzNXfpeLKRNAD19ASfRu8DoUVJ5hXQsPcEw5CmqoOFUe4ezktSM5kMetMol1O56gdvk0KHhhv8/2hRmIehYLqsKubOxt7/rEM2Y5Lk5f7u+7gUrTtERyq5VhTX1p3pYh3vE6qpZspD/CcoSLfENG1jTQngejEkpLkJSLqAenZy/qfSPEyCPhTkcVWTRXbS31iXDroCXULtmdtGD/AFMeLk5gSQAW2bKHpUG7QE1ZGqWU/o5eh66nv0tEmHUoEgilMt3KVAPXu56ViLETEkNtdRf50Y06GIZiiWIKk1AqE16nmFDTWJE1QUqaEsSkkh2Auw0ro/UWidWPSoAEADZSWPsl/qD0gBJJeoNWcVFBVjbXSPZEkqU9C2lbfe8aRNON5D5SEkMka9q7F+24ieXID2fe9RQtR+v28BoSGDE3qG+WzROZEwX9+a3yaj7dYvydJacPxeVygFCUgEgFtKPm9vURHK8WJXMaaGB+FVOV7aGn0ru0Dy8KrLRTE0sNdGzGh7mIT4SWVK8x6gtlzPYNQk6+kdMJNIxmlZskYkqSC7kUfTuO4rAeKkS1y1JWHEwMQl6g0uNbMo2iiwS8fIITlMxFh8BdtCM3mZm7inpFzIxwWfLSlSZwD+UpJBANyDYp1cbxq5WsGVVs5hxrgK5M4ggqa1KFLHb7pFSJikLKSkp1D3A/UffWOscVwSZgImAgmiQ3MFbVa9A3Yxk+O+FDLVkVlzM9DodQCxu4tExk0U0mZ5E4Kj1oqRmQogVraD5OLBHb7r919wNk7MxmNnMlt/pACcQspEvMSkKdKXLBRGVwNC31MPxa8xp3/Yfe8QSJuVYu426hvpDEE46Z5UtgQ9r6nXtEvhjLICsUtitFJCSxJmFx5hB/Cip7+kAY+aFBqDtU++8TTJmYJSAwAAAckCgch6gE1Zy0ICXAYUzFvcuSSdVEvXq7mNPgOGFRSCylA8otU9Swu14qMDMygBAUUi7A8yjpT0HrG34TwYJSlSuaa2YtZJNgL2DV3fpGPJJxyawimEcP8QeWZUuZLWmaLS0FIUXpzJzcwc3DijvBfFUcqFIw4SlPxOMp1sEioFKbRY4SUmb/AMVOYy7GgUCaM9/9KwyXLKVqClE6jMstZ3Dlk2rEKSmqKpwdmdnTiFN+Esxoyk3or8o+ghi0BIIKVBR1BADdQXPq/wCsTccmZZmUkypM4lWVIGXMkMSAbZhlURQEkqZyTDJmCPljyfNmX5lSyaX/AAjd/upiXG1o1XIpbAsQlkupyruLF7nQ1dx11iNM38LdHq9aAs7FPasTEFKyGCSDUEUDGoYvrDcUvzAUsXdwzJuGoA7V06xm4jaTIE4dIL0AIDpTYU0Y27tEsqcVOFBqsSbXq0AmeQdHG9H2beEjHKVQijvbtr96xnKJk0EqwytCG6gEwobLnqagP+UwoypkZJ5wdLBlMXqBQ2f0FABsaw7+XmEAKWHt+FiNCCzvd/0h2HmZkEcxPUG2zsHvQ3pHuGkqUoBQKbuRZg19lWrA7CsAc3FZFZHFDcAhydgav2if+cZs1A9KsLXI+/nEboS6yGd6kOTXfZ3MDGQFEE5rsHa5NCf0hpJsEgubinb8SWcZQGIozk/f0hqsSpRBSi+6q1pWlxWnS8eYfhzSyCFVqRSrGg7PUh9DEwwwALIJZnDmlOhDmgZhrFJJCaA1YnKrmU5YAIRzm9ySRTo/pB6JzgZVLYXKiADrYH9T2iGRgk1OTKpyCKADqPXrHi1sQ1VGgFWHtT1ivoEqLmVjSXzrfYUZIHYN7f0j1GMQrMFE0NCbNo+rWsDcUiuwMs3P23zNYKnyFOSCR2KWp0KaFtHEX9nVHRMviakzUci/i+INyl3CgxDp2NY0vD8aifVxn/LRLtsLX0d4y6DQOasWJYN6jR49wk5SFJXpYq1pZVOx9YuNNdWTK07RtZqcozEF0h2LuaP+kV3COKozTFKKfMUeYgVvQFqsLAExEeLzJ5KAEhRFC9hq+72sGBaA5nBFcxUTKmUyjNyMCwFLuK3oWtWNuOHxmM5dwLxRxh8XhA7AzA6Ul/iWAkqBHyNKvE3jrABeHl5TmUhRdQJHIulC+igKdaaw7/YMuarLMBROScwWGNQdQ7KAoR2FWBEH4rFyJLy575VJplf4QzZdlDemlI12iNM56PB83ImZlABDh1VI3DP84BxfhucsEokTiTR0ypigp9ihLfpHSZGGTLWAqYpUh2S7CrOAug62oW9I0EnEJVRjcAGw7XbagiINvJU1RwfF8BnSG8+TMli1Rb1t6GsCngEwylTpZQsJqsAnMgVrlaqer7uAxjvHEuEiYkpMs1FQoEg/vHLeO8EOEmvKpcmWTUA0pqxD0/SkbWZ0ZBEshIc30Ye/vaL3w1w8KW5/0H7/ANYrsPh3UNzQAn2DmND4fXlxPlTZZTYBKEqWSQ18oJPK5dvpCYJGyw3gtU9KAD5MsF3CXUrs5DCl7mG8c8NqwkszZUxZCA63IBAs4y97HSNHhvFUkEo8xDpLM7FjbTofaAfF6puJkIl4cDLNPNMdiyS4ASakKOuwO4jPezTRnOB+JSFDMsrlmhrmbr96ekarH4kJQ4UlwxFfifQNuLRzrD8DOExXlzhmolQ2KTtsXo3SOpL4ZJY8iGfQAMbaVFPrSMpw6vsVF2uplcdj1iYFqlqVLYJAUAK3JT8qnbs1thuKkgCUjMSDYhg35nZh1iHHJkpfOFKQkm9QLWatC4ctUXMT+C52DmCZklnOFVJmTDTRnLJ7Chd9Y0i29ktUDcW4RMUTOUErNGyhLtQcxJBpU020cxRZ2Ylnre4ZrhQYhturtSOoYjh+GmoMtQyhWxKT8j/SAZvhMJQGmZ0gGhA70qxLfekJ8d6KXI1s5liMOlTkhPYUo/z+66xWz5RTVy2rvpbVz3+WkbHjfBfIAWFEuDVmIZvy3fpX3jOkLIJBBGu1f1Nd4waawzbEkAiaPyg9XA+VWhQ3O1C4O2UwoKF1LoIQTmFS1w4toLNt6xHLxJBSlKcozBSzTrQ1sL+whq5gqDo1iQWdy9feIsTNOZQZKlOGSpmNb1b+scuzB+iXC+Uc2RSlEULBTf8AK93MKTOOYOkUsC7kdnL12aI5ipjOoZEgszACmw1394GUoyyJQINgXTSpc2NbkftFpDjss14wVFgLDq/a/faFLmDKGFTqOofa2vrA0vCh8wZyeVi1BdtgbRHlSWZQq1FFy3zc2u0Q16CTLVE0Ol1AOaOzk1sH6wCMQx0pSuU2u1aF6ekQhJVlQbioUKAHajUYVidcoZswzJAsUkg9zanTWBYJsnlKARzFKAWZzQ6CoqxpbeJlHmGR2/Fm0fakDmY6goGj9aE29bbszxJLXWgo33QtX11Ma9jWMx+Img8r0fQ6/wBfalofJ4o1C4ayklix39raMIinTFlJBpRnJLN/mP1iBEt2yiulbdST+sUjc03haWfOJcEBF9TmIv1ofeNZ5Tj6WvoQ8ZHgmMElSlTK5ikZQz8oLkHZzZtI0WGx6ZiXQXT6fL9o7uN/icc40yvxmUKUCtwksFID1O1adas8UfEuBLnc3nAtVIKRqQS7HWxcP0eNBOk5CVKSnKSS4Y0J/FR3r1gGXkSXQSAonlJBJt6tX0cQlumSyLhuNQSmXiAJa18qpaj8Tm6DR0uAygxBaxhsweQWE1S0KJAKnzDXKbEkVY7DpEXiPhwnJACXWohKGLHMdix9aGj0ghP8PcTMlI83EAqlihVLcPuwOYnqS/eBQUdDcm9mg4fPMyUOYlQcE7tb5ERHi+HCaMpLht6ex1iXhHhadLCvMmoLgfADoaGwr6QRiOHLyqSWrY5j+0UBy3xJgZUpCCkAKzg1pWxf01g7C+HFKmonmaPOSzODlIAsCK5mN1Ag0sxe6x/hObP81MyWAHGVZWKhgXGXMQxJFQLdYXB/C0zzRKmTRkbmyA5iLBiQADuWeh3pCxhlPJn+PyZilIzTZZKVkjK5WkEWCqEC2lwLRt+BZJspC8rABksaU1cjX7MH8f8AD6J2DKJYCVS/+EXsRo+xsfeMV4V8UqlhUmYgqAWWLsRViCk9NKWMCtvIPWDQ+IfDEjFgZ8wWHyrSeZL/AFqLH0IgDgBxCSpEwA/hzA6yyQ7N8KnJFXsGi5x2KbJkRnzsxzBLgjTMRS1XGzQPM4fPKysqRLDEFAdZIB5TmLAUuGVpWlXJWJMoeLYyWJxlq5SSCUkKY3dmDVFdAa6vAHDOBzZCjicKuXMKhzSrZ0u+UKNAoG1QLjMHJjWYTATDM/8AEy5agPgXmCg7hnSoBlv0PQxbLwlCUABVHGh/Y1P2XhRjQ27KfAeKJM9WQLCJqXzylcq0kGpZXxDTMHF2i5xHEckpRULJJuK7M+5oH3jH8b/hzh5oVNTMmIUl1kEBSXFXYAKoxLA7tFdM4eEykSpiyuUaghSlJLMSUvUHpcF+r0Sy6w8/+ZLTkzJWUkJBADuBXUHRiCRe1RDeL+FUlDpNU15mqBW4AY/fWKXDzZkmamVnSZZTyqUGF65iKgs1RSNlgwJ0soKkHMCk5VE3DWIcdIJRT2EZNGPkBWUMmnRAOu5hRpx4PIpnNN0Jf5EQo5+jOjujBhbHKVDOQAWyu5rSmnv2iISkeawKSXrVr7N+sSplpJUQrmbmSzkUGtCKP7w1aCgMlTD4jUO2Wg7P7xx/Rh9HpCytTq2AQbAb9jZ48XLQ5WKE0bftqO8eypimAdVQKKAUe/QauYSJa1MQhI2chqbspju7d4ltoLFInKLmalAYlqELAAsCC3Z3tEaMRmKcwagJFyHo5KbOwvtD15assFdiokF3FQnXVnYCIJoyAcr6k81x6w1kaVokloZJDpJVvQM+zVPpWCQpyBuLtsL03p+0V6ADTIl7h3Zm06V1fWPStmY8pBc0qXY02/eBIkmmYtTjKKZblTpbe4ck1vt6TYYqVd3FwxA9H094HlyfhLVAo1gxv3tEyJjEMHZqqt2ANhf+kVFKy4pWFYVyQ7DQgs56AD9YfiZGU0oT720bSA5clRUyiyTY2dtrfLe0WK8OwAUpVC4r9Lt779I1OpAc6aVAFq5jzaBgA5BHzMbTAqly0olrHlqKQopUXUAR1NA+kZZEoLmDI1SKJZ3t6l/ukecSTMCuZSzMUXUouaXHxVJtU2eNIS65InHtg6BhsmRVqu43v/WM7wzFYdS1SAoAgsqWu5Z6gn4g1QAbXaBcViZyV8hSBlSWKSXeWksGIq5NIy2PwjqMzMoLKwVKS7s4csLHZm0vHTFqSs5ZLq6OkycElE9C00UAUp5lF8zEskuLA1oYviVAVJ3r92jnM+QvFYdCTMCmOZM1GZCnAYFwaKS5qGjUSPG8pNJ6Vy1MHLFQJ1KcgPsWi8CNPKWTR3p99IhmT2IBq5amj7xAMWlQ1Y1FFJNdagGMn4o4qrCzZE9FUiZlmAE1QUkH2LKrtDA2qUe8ZzxXwXzQTLmKlTUcyVoUQXAcilwdjuRFhhvE8hbOrL3Bf5UaKfinHEhUyWScwlGZmpaotfSInocdlX4fxM/KmYvFJIUASkINQ1l1AJb26RHxXgZnTzOkrQVKFZR5VFQBqhRoX5aApsqpeKjhGGxCUOAhQKMw5sqVuAoFCmKWNavT5xbSUzpoyqKcOtwxqoij8pIbW9rwsNUPKZFwPw1LWkqM2YJj5VAqBKFJqUsoFRZWbWjmgi2mYJaUhIJWhCACXrR3Kkmu1qdo9wfh1cpNFJWou6jQmtGcGvUmsTq4kJDebnluaKUMwci2ZLj0/eBYBk+IkIxcgoSsJUoXcXSQerhwOheIcHxLFISEqQlWUAZgrmLUPxtToS4a5g6TxKSZa5klPmEO2VOVK1VoCWTU3gDggxKpYOJ8oTbq8snL/wCp2rsTDsVFhN4gUIXMCCTkJyUcsLDRzaKLBoRjEZZoUlSNEOgi/qCNQX9KxYYvFJXIm5Oc5Fhk3JYhmpV6biMphsViJHlrXJmIOXKZinYjZWYFjQMT/dDUpMsDSs9xXh7yJ8qWcTMnImFXLNKMwCWLkhI5dHoztFnO8NplpC1TZmUNmAZhVnBFRSjCwgKWszsVLWqcpMwP5WZKDKWFB1ISUmpYWzOMoPU382ViGKUmUEm4Ylxt0BtaGkDZPLwctgyphGh8xZcephRn0rx6AE+SlTUzZpYdu5HzEKLogzKuKJS9gpm2J63HcRPKxKVknMoL0zCjjcs/u8V2CnvZJTu2Vm7tTdv1iDi3FBQoIURRiFgitejdjHkKLuka50Wq8VlVRhqpQGvQCr/KK/ifFlFWVIX3LF/bXpFXMBVmKpYVQEVPTYXraLTDHKxyMCKuo9gKgknpF/HWXkVDJBAfkDksHNXrUvcu2mvrHkzG5T8aaAJ6ONyBbL849n4P4chIIdwbg+zEQpGE5S+VTHlYpdRItym594MEk8yfR1JfQhwCX20bt6wz+cyllEgOaNzV+TdY8Rw0pzJJ2zHQK6dWJoI9m4LnzBw55aGhFfbX/WJpICROKYEur/lDAdzdx2EGYeUlSakl9GJ93Z4Dly/LDCpVRwWAIGpe1/2hoBVlzDmH4rdKCmx7wL9DRaSpuQhqC57sxc1aDsKSouQnIw/K5J1r1pRoCwKc4AUogEUUxZ9zW3vFhxfDS5bSpcwrKUgTVMMr1+Gx1c+lY2WjqUvAPiZCSwa7Md62cnd9IZg1VAYWPfKbsehYwhIzCtSaO4qXYP8AT2iSZg8tQoD8z0tVidR02gNCPivGxLMszFcoCQpQAZrP3AG+kT4hcsoSUKSoTCMqt61ND9Is/C2FllRmzUupBCUA/hIDlTChd76Qb4u8IyZ0vzQhpiQGWjlJAIUxAop6hyCQ5Znjr40+px8rTkVmA4TMlh0rSEknMxDf3SAoGrasH9BEfEiZC0rUrzUBTlKncvdg7MBzVe3WL/gGXywlCQwAOilFw5Jo96dGh03hKPMMxgWAcGoobh+7t6wEh0jGJWhKkl0mo0Nf2/SApHhfCT1rWpGZYJSedYAJZZDJU1iPeJhw7IkeWGBJUxomuz23ik8NyZsnFLmLUBKnrUny2J5sxyLcFg9U9XGzRTt4YtZLtfgrDJcIQpJ0IWst2CiQQNor8b4XUqWEzFZpgYiYBlzAUykfhoKEVvW76iVMLEH0PTrEfEiQgkAqNwAzns/R+8Jehma8KleHScNNSQxJQ+odyH6Fz2NKCNDOwaCnKwynS3tqL3EVeNljEyzkLKTVJIsQaC9tN7xIMeVIlpSwmKXkVV8qmBPskk2qG3gcaBOzJcYPE8JOUZC/Nw7goSuW+VJukFIBLHUubesOH/iVMYpxmDWEmhUjmRXU5mKdGqax10NlylmbWMp4kxqcOpIUkGXNBrqkpYt1cVFNDFWFEXA8eZ8gS2UEhilZAfLfLympADE2iTGY0pmZCMqSmqmqSDT/AE94z/E+CMhE6QuZKrmUUqVygOS6QaV2s+zxdYbhQW3mzlzau3IAfZAKh0JI3iJJtYGnTyZ3AeKkS8TNSkpWCQ9kqLDQtzAWZyxDUjcYbHImooQsG6SOmojOY3BIkqBVIwhwygzjCstCqFpigspYl2IQKtajnYXg6VHzJUxSQQxSgpyhrfEmmlqRcVSoTduzPcYwcqVPySUgJUAVyncCujV60YggEMWizw/HkpmiXMJGb4FH4VdHNlD2LitWivR4H/l8T5i8RMWFklDhLlWqVKAIVSoyhNrbicawAP8AZTlFnzIUmpGliakOxHXqDCWAeTY/zC9D8kn/AOMeRhETcWgZRMmKAspOZiNGYHRtYUPuHVlLMwxy5rKBvV1BPz79IDmyc6uUFiXbckl+9YtiCwUSBsC/0Av9mIk4dK0lNHdx0V0rqNOkefGRomQ4XDKGblKS1FdtO8G4tMtbCZyqYc4SwNHq1Ndh3iLDLUFcyq2BN+ncd4fhZ+YFQzWNiAaFmrESbsl2TqwxSwp9bbQxK0kNZ6gNZnNGse9YiVNBY7itWp8vlERkEvlNDcuW7VP3SM/sg9xJCmJOZQdgxAv69O8eHEOR+ZL68obQ0qAX9hEy8OCUAKDl60oD96iA5spIUySSTan1b+u8NZQthU1LJGZ23ahdrk6XMQSZ9LUJt/p66w2RIW6RZhUAskMCT0N2c3MEyk8pdgD0I6+xjSMS4oLkqVNBGYhtLClaAAfOJsLhSBsxILg1Hppo7bQzh8zIQz3sC9RpTS3yi1wYSEqIf4r7E1aLOiNIGl4oZsoBJH4Q1T69dj9YOTwSdMScyMrg0zB60rmO3aJuAl8VWykEpuzgi+jse8atLXcUPakdHHxKStkT5XF0jGIw0+QrOErOb40HLkNg4UCQFgOWdj9NBwDjaJwX5as2VwtJBBSoXBBsXr84spmHb4mUPv0jKTvIlYiaKAUsVJblBIp3taNknHHgxbUs+Sbj3BZct58uYJRe5ISlxsSxTDOA8dmYmWjMBlKqzNVJH6mkCcV4LIxeX/xKwUh0gklIejkLoTo5LwNg+H4vAJLBOIkXPl5gsXzFKVAgj+679Wh2rFR0OYRlBBD2ZrRRGegTJko/Aaki6VKudxoe7RWYHx9h5pc5pVKhadiwbKVJr3illeIkLxky4SQBzfiy0zp/a7ARTYjYHjC5RyzBVJ/s1gkpmBtacqumunSzXxxDjlYZc1bjW0YLjHGETZC5CVZ85DkOMgzAliwYm1LPEQ8OmXMSVKmTkK+EKUVlJuaqVUX9t7zQ7NucciZmVLCuUF6AOdCGvWMn4rXNE2ROwwPnZ0EgWWEEkhVKC4JDULRpMHi0CWlaCFhm5SCHTQi+hBB2rtGP4r4kErE2AQhAUoPUhVFZS9xysDcg7vFeCTouCmHESwo5paqEgkuDs+0QeI1PKKX/ALVIzS1ADmUNG1BHKR1cMQCPPDnF0TZQVLOZJs5rXfaK7xBjiFolrACJhISrnKVOkApWoAZVEqolJc5dA7cvPOXGvxVmkckPEpGKmSSJJlOqWUsVEDMQx+ID0L9DFfwbjmIUvyp+HXImJAJBDoNhyqDu5fWtWdiRpJTE5kl8xNegt66w+fLRNllCxmBBY62YkHQ/ZeIlzzTVReREmHnZj5fIQQXDuWOt7RCuSjDPMSQEGikCyv8ADSiulj0vFXwTgoSrlnTCpACcqmCSwuzF3JUv4nc7CLHEcHUpaT5jBKgQydk5SHzC/a0OXPyJtKN/99a/30FEWP4xLMpSbpPwrDEBQ5kkbnX0inx+HGIlAqGU/ElRDZVAXrViKHoTs8CzEfyPlBeRZIy1zkEIUWCQUlKFVzmruQ1HJLkzypX50qLVIqDQj6iN4fmna8tApdTHGeevoxHvCi04j4SmCavI5S9HVXdq7W9IUTTNLRSKxKAo2fU5jVu5+jROiWWqs81vhbozOO0AIlgFgDXQt9ABX19IIXiQBXKAKsWZPcuXVHDVaMkGSJykpNQTo7HvDP5o0FOwCW20tAZmvQGpFCqlewFR1jySrmCWYkvV6gdt+9mhfZQdg5CVkqIDC9b3Zuj6QPPmupnSEWLE5iNWY07RNicYJcvTfSvpAKZSQSpKTVmJO+1aCCK8ioLkIQpTpoQQwsG6a03f0h60ME5WVMy1FTY1tUkvA2MWEy0qNRWiaDckk/pvpBWEUoMBdnAdi9wGeEwJ8KtVCrKlIqVFlP20AeHcSUlVUlkmthSj77wyWaZJqWJuEgJY3sGDt22iFOGJW2am5Fg1vkIcMOylaPUYgKYJKQmwqQH/AH/0g3DqBDvUXBYH2f5jeBV4QioCiEmoSAEAksHO7dN+sGYbCvLUpSgCGZLOTZ32p09o1S8lce7JMJjRKWJiXcX5qsxGvQ/SNPwvxbKWoIWFBzRTpa+rRiZ6kmgBfrW7Pb0hs0F0OS/XpRw2jj0jeE3E0nBSydVkYmWoHKoK++scxx+JlmdPZSgszFmlgAprVJDDT+sWuG8UJQ+cZSLsX7mmkUGKYLMx3KipRCnITmdTDpUW7dYucrIhGtkauJlLW5aFiAS73HasOHGVsUylKTmemYhJe9BQ+sQTsJnIIsbNX0Z7hWovESsEtJBCuYmzuFbK93HrBFryKUfQThsFRyG6i0NxWBAObKmn4gIK5pSFFZS4AypAJzE9dEs5ftvAE/GmtANjWvoPpGnZMjq0XPDcC75cjEhw4zXaxDl6H1jbeR/ZiWsPmqUliA+431jn/COKCXPQWHKQTS7Flelm7x0efNRRQLhVRd2h8Yp7MnxDwYlIM3DTFSZlyElnajHRQbRT21g/g3CfiMwIWVmisoLhmDOKCj036xcTS5tb79YzvhrxCFlUiZ/xJalISqjHISPcsT17xVZIDsDwo4ZZMnlSoc8uySRqC3KW193ox+O4ohcpUuyzlORTuAFAu7sRQ1HWCEzgPiH6xXcW+HzEsFS3UNiAKpPQj5gQUMmkKWH92t6iC5SyFJykMSD62/Vnio4TxRGJlhctmLio1D3BqC4+6RPKJSATUH8LsX6em0AFfM8TCRjpiFciVFIBJo5SBlOz6Hc9o1kmeFpCk2J+32Mcu8eTkLxi0ioyh3/MQT/7SmH+DfF68PM8nEKzIBZC1OaN8Ki3so9jE2VRtPFMsHCzk0zFBUP7pRUGurhuxMYnw54jdBCkvUakMe23SLXxV4lRMlkS1Zs5y0LkJFSfveMMtDElLuqgIo/oIXag62dPR4uSRWWx15h+sKOZy5pb4/c19XhRXYXUI4dKGRZYO7OwepaHTB/apT+HbT4TpChR58v7MZNiP+H3Wx6jbtDsOs+Xc/iHo8KFGD0IMlIBXKJAJzAV2vAQNFf/ALDChRqv6lIn4sWMtv7v0hiamu3/AMhChQvARLPB1Qp6tZ6tQ2gfBTCVzHJLO1bU0hQogHoIxqiJRajW6OHLbQKr4Vf4wPnHsKNUOB5NQAFMGt9YYKhT1qfoIUKNDoWjzh1ZaXrzf/IRLxBPIn73hQofkbPeFpHPT8K/0P1rEMv409BT5QoUMkI4gOUfekUc037/ALwoUaQM5k4U01LUon/2COm4D/hyv8A+pjyFG8DGZ7xRTS1kUIQSCKF2jlXBlnM7l+Uvq/KX71PvChRTJR14/CPT6RWcU/4M/wDwfpChQmBj/B0wifMSCQLsLXa3aN/ik/DChQDZxvGzCVrJJJK1OXvzQ9Zt96woUZPZoFYY1H3tCxYv/iMKFCYwOakOYUKFDG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6" name="Picture 6" descr="https://encrypted-tbn0.gstatic.com/images?q=tbn:ANd9GcQdBHdPC28TeHyl3FdFtlrHNUXHG5Epf48uzy9ipqFU15Pkv6X-"/>
          <p:cNvPicPr>
            <a:picLocks noChangeAspect="1" noChangeArrowheads="1"/>
          </p:cNvPicPr>
          <p:nvPr/>
        </p:nvPicPr>
        <p:blipFill>
          <a:blip r:embed="rId3"/>
          <a:srcRect/>
          <a:stretch>
            <a:fillRect/>
          </a:stretch>
        </p:blipFill>
        <p:spPr bwMode="auto">
          <a:xfrm>
            <a:off x="2436586" y="3521529"/>
            <a:ext cx="4238170" cy="3178628"/>
          </a:xfrm>
          <a:prstGeom prst="roundRect">
            <a:avLst/>
          </a:prstGeom>
          <a:noFill/>
        </p:spPr>
      </p:pic>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60308" y="4695825"/>
            <a:ext cx="8783692" cy="2162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67877" y="114300"/>
            <a:ext cx="536877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You Have Learned:</a:t>
            </a:r>
            <a:endParaRPr lang="en-US" sz="4400" b="1" dirty="0">
              <a:solidFill>
                <a:schemeClr val="tx1">
                  <a:lumMod val="65000"/>
                  <a:lumOff val="35000"/>
                </a:schemeClr>
              </a:solidFill>
              <a:latin typeface="Century Gothic" pitchFamily="34" charset="0"/>
            </a:endParaRPr>
          </a:p>
        </p:txBody>
      </p:sp>
      <p:sp>
        <p:nvSpPr>
          <p:cNvPr id="12" name="Rectangle 11"/>
          <p:cNvSpPr/>
          <p:nvPr/>
        </p:nvSpPr>
        <p:spPr>
          <a:xfrm>
            <a:off x="802883" y="1447865"/>
            <a:ext cx="8341117" cy="2708434"/>
          </a:xfrm>
          <a:prstGeom prst="rect">
            <a:avLst/>
          </a:prstGeom>
        </p:spPr>
        <p:txBody>
          <a:bodyPr wrap="square">
            <a:spAutoFit/>
          </a:bodyPr>
          <a:lstStyle/>
          <a:p>
            <a:pPr>
              <a:spcAft>
                <a:spcPts val="1200"/>
              </a:spcAft>
              <a:buFont typeface="Arial" charset="0"/>
              <a:buChar char="•"/>
            </a:pPr>
            <a:r>
              <a:rPr lang="en-US" sz="3200" dirty="0" smtClean="0"/>
              <a:t>How the surrounding land areas can influence the structure and function of Green Infrastructure systems</a:t>
            </a:r>
          </a:p>
          <a:p>
            <a:pPr>
              <a:buFont typeface="Arial" charset="0"/>
              <a:buChar char="•"/>
            </a:pPr>
            <a:r>
              <a:rPr lang="en-US" sz="3200" dirty="0" smtClean="0"/>
              <a:t>What maintenance measures should be undertaken to ensure consistent functioning</a:t>
            </a:r>
          </a:p>
        </p:txBody>
      </p:sp>
      <p:pic>
        <p:nvPicPr>
          <p:cNvPr id="13" name="Picture 2" descr="https://m1.behance.net/rendition/modules/19080531/disp/127fecb7a701b7a0087d0968c1fc3cd7.jpg"/>
          <p:cNvPicPr>
            <a:picLocks noChangeAspect="1" noChangeArrowheads="1"/>
          </p:cNvPicPr>
          <p:nvPr/>
        </p:nvPicPr>
        <p:blipFill>
          <a:blip r:embed="rId3"/>
          <a:srcRect/>
          <a:stretch>
            <a:fillRect/>
          </a:stretch>
        </p:blipFill>
        <p:spPr bwMode="auto">
          <a:xfrm>
            <a:off x="388882" y="4838029"/>
            <a:ext cx="2538248" cy="1906341"/>
          </a:xfrm>
          <a:prstGeom prst="roundRect">
            <a:avLst/>
          </a:prstGeom>
          <a:noFill/>
        </p:spPr>
      </p:pic>
      <p:pic>
        <p:nvPicPr>
          <p:cNvPr id="14" name="Picture 10" descr="http://www.horsleywitten.com/wordpress/wp-content/uploads/2012/05/BMA_bioretention.jpg"/>
          <p:cNvPicPr>
            <a:picLocks noChangeAspect="1" noChangeArrowheads="1"/>
          </p:cNvPicPr>
          <p:nvPr/>
        </p:nvPicPr>
        <p:blipFill>
          <a:blip r:embed="rId4"/>
          <a:srcRect l="5548" r="9429"/>
          <a:stretch>
            <a:fillRect/>
          </a:stretch>
        </p:blipFill>
        <p:spPr bwMode="auto">
          <a:xfrm>
            <a:off x="3095013" y="4838029"/>
            <a:ext cx="3086712" cy="1906341"/>
          </a:xfrm>
          <a:prstGeom prst="roundRect">
            <a:avLst/>
          </a:prstGeom>
          <a:noFill/>
        </p:spPr>
      </p:pic>
      <p:pic>
        <p:nvPicPr>
          <p:cNvPr id="15" name="Picture 6" descr="http://www.jcwp.org/Huntingdon_Co._AMD_013.jpg"/>
          <p:cNvPicPr>
            <a:picLocks noChangeAspect="1" noChangeArrowheads="1"/>
          </p:cNvPicPr>
          <p:nvPr/>
        </p:nvPicPr>
        <p:blipFill>
          <a:blip r:embed="rId5"/>
          <a:srcRect/>
          <a:stretch>
            <a:fillRect/>
          </a:stretch>
        </p:blipFill>
        <p:spPr bwMode="auto">
          <a:xfrm>
            <a:off x="6435266" y="4918363"/>
            <a:ext cx="2540239" cy="1826007"/>
          </a:xfrm>
          <a:prstGeom prst="round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7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40058" y="174394"/>
            <a:ext cx="8059853" cy="685800"/>
          </a:xfrm>
        </p:spPr>
        <p:txBody>
          <a:bodyPr/>
          <a:lstStyle/>
          <a:p>
            <a:pPr algn="ctr"/>
            <a:r>
              <a:rPr lang="en-US" sz="3600" dirty="0" smtClean="0">
                <a:solidFill>
                  <a:schemeClr val="tx1">
                    <a:lumMod val="65000"/>
                    <a:lumOff val="35000"/>
                  </a:schemeClr>
                </a:solidFill>
                <a:latin typeface="Century Gothic" pitchFamily="34" charset="0"/>
              </a:rPr>
              <a:t>Managing for Function &amp; Aesthetics </a:t>
            </a:r>
            <a:endParaRPr lang="en-US" sz="3600" dirty="0">
              <a:solidFill>
                <a:schemeClr val="tx1">
                  <a:lumMod val="65000"/>
                  <a:lumOff val="35000"/>
                </a:schemeClr>
              </a:solidFill>
              <a:latin typeface="Century Gothic" pitchFamily="34" charset="0"/>
            </a:endParaRPr>
          </a:p>
        </p:txBody>
      </p:sp>
      <p:pic>
        <p:nvPicPr>
          <p:cNvPr id="30722" name="Picture 2" descr="http://3.bp.blogspot.com/_hikjq4SSRx4/TA3XPpTpwnI/AAAAAAAABh8/YqLp_rZeMo8/s400/Adams+St+Rain+Gard+6.1.10.JPG"/>
          <p:cNvPicPr>
            <a:picLocks noChangeAspect="1" noChangeArrowheads="1"/>
          </p:cNvPicPr>
          <p:nvPr/>
        </p:nvPicPr>
        <p:blipFill>
          <a:blip r:embed="rId3"/>
          <a:srcRect/>
          <a:stretch>
            <a:fillRect/>
          </a:stretch>
        </p:blipFill>
        <p:spPr bwMode="auto">
          <a:xfrm>
            <a:off x="660401" y="1889747"/>
            <a:ext cx="7443075" cy="4968253"/>
          </a:xfrm>
          <a:prstGeom prst="round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4649" y="763248"/>
            <a:ext cx="8595360" cy="6094752"/>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8442" y="166872"/>
            <a:ext cx="5593878" cy="646331"/>
          </a:xfrm>
          <a:prstGeom prst="rect">
            <a:avLst/>
          </a:prstGeom>
          <a:noFill/>
        </p:spPr>
        <p:txBody>
          <a:bodyPr wrap="square" rtlCol="0">
            <a:spAutoFit/>
          </a:bodyPr>
          <a:lstStyle/>
          <a:p>
            <a:r>
              <a:rPr lang="en-US" sz="3200" dirty="0" smtClean="0">
                <a:solidFill>
                  <a:srgbClr val="004080"/>
                </a:solidFill>
                <a:latin typeface="Arial" pitchFamily="34" charset="0"/>
                <a:cs typeface="Arial" pitchFamily="34" charset="0"/>
              </a:rPr>
              <a:t>   </a:t>
            </a:r>
            <a:r>
              <a:rPr lang="en-US" sz="3600" b="1" dirty="0" smtClean="0">
                <a:solidFill>
                  <a:schemeClr val="tx1">
                    <a:lumMod val="65000"/>
                    <a:lumOff val="35000"/>
                  </a:schemeClr>
                </a:solidFill>
                <a:latin typeface="Century Gothic" pitchFamily="34" charset="0"/>
                <a:cs typeface="Arial"/>
              </a:rPr>
              <a:t>Bioretention  Systems</a:t>
            </a:r>
            <a:endParaRPr lang="en-US" sz="3600" b="1" dirty="0">
              <a:solidFill>
                <a:schemeClr val="tx1">
                  <a:lumMod val="65000"/>
                  <a:lumOff val="35000"/>
                </a:schemeClr>
              </a:solidFill>
              <a:latin typeface="Century Gothic" pitchFamily="34" charset="0"/>
              <a:cs typeface="Arial"/>
            </a:endParaRPr>
          </a:p>
        </p:txBody>
      </p:sp>
      <p:sp>
        <p:nvSpPr>
          <p:cNvPr id="11" name="TextBox 10"/>
          <p:cNvSpPr txBox="1"/>
          <p:nvPr/>
        </p:nvSpPr>
        <p:spPr>
          <a:xfrm>
            <a:off x="3511644" y="6121589"/>
            <a:ext cx="5088059" cy="584775"/>
          </a:xfrm>
          <a:prstGeom prst="rect">
            <a:avLst/>
          </a:prstGeom>
          <a:noFill/>
        </p:spPr>
        <p:txBody>
          <a:bodyPr wrap="square" rtlCol="0">
            <a:spAutoFit/>
          </a:bodyPr>
          <a:lstStyle/>
          <a:p>
            <a:r>
              <a:rPr lang="en-US" sz="3200" b="1" dirty="0" smtClean="0"/>
              <a:t>     </a:t>
            </a:r>
            <a:endParaRPr lang="en-US" sz="3200" b="1" dirty="0">
              <a:solidFill>
                <a:srgbClr val="002060"/>
              </a:solidFill>
            </a:endParaRPr>
          </a:p>
        </p:txBody>
      </p:sp>
      <p:pic>
        <p:nvPicPr>
          <p:cNvPr id="14" name="Picture 4" descr="http://www.cloos-la.com/R-I%2072s/Bio-Retention%20Area%20Perspective%2072.jpg"/>
          <p:cNvPicPr>
            <a:picLocks noChangeAspect="1" noChangeArrowheads="1"/>
          </p:cNvPicPr>
          <p:nvPr/>
        </p:nvPicPr>
        <p:blipFill>
          <a:blip r:embed="rId3"/>
          <a:srcRect/>
          <a:stretch>
            <a:fillRect/>
          </a:stretch>
        </p:blipFill>
        <p:spPr bwMode="auto">
          <a:xfrm>
            <a:off x="682703" y="1017442"/>
            <a:ext cx="8066130" cy="5345681"/>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4649" y="763248"/>
            <a:ext cx="8595360" cy="6094752"/>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8442" y="166872"/>
            <a:ext cx="5593878" cy="646331"/>
          </a:xfrm>
          <a:prstGeom prst="rect">
            <a:avLst/>
          </a:prstGeom>
          <a:noFill/>
        </p:spPr>
        <p:txBody>
          <a:bodyPr wrap="square" rtlCol="0">
            <a:spAutoFit/>
          </a:bodyPr>
          <a:lstStyle/>
          <a:p>
            <a:r>
              <a:rPr lang="en-US" sz="3200" dirty="0" smtClean="0">
                <a:solidFill>
                  <a:srgbClr val="004080"/>
                </a:solidFill>
                <a:latin typeface="Arial" pitchFamily="34" charset="0"/>
                <a:cs typeface="Arial" pitchFamily="34" charset="0"/>
              </a:rPr>
              <a:t>   </a:t>
            </a:r>
            <a:r>
              <a:rPr lang="en-US" sz="3600" b="1" dirty="0" smtClean="0">
                <a:solidFill>
                  <a:schemeClr val="tx1">
                    <a:lumMod val="65000"/>
                    <a:lumOff val="35000"/>
                  </a:schemeClr>
                </a:solidFill>
                <a:latin typeface="Century Gothic" pitchFamily="34" charset="0"/>
                <a:cs typeface="Arial"/>
              </a:rPr>
              <a:t>Bioretention  Systems</a:t>
            </a:r>
            <a:endParaRPr lang="en-US" sz="3600" b="1" dirty="0">
              <a:solidFill>
                <a:schemeClr val="tx1">
                  <a:lumMod val="65000"/>
                  <a:lumOff val="35000"/>
                </a:schemeClr>
              </a:solidFill>
              <a:latin typeface="Century Gothic" pitchFamily="34" charset="0"/>
              <a:cs typeface="Arial"/>
            </a:endParaRPr>
          </a:p>
        </p:txBody>
      </p:sp>
      <p:sp>
        <p:nvSpPr>
          <p:cNvPr id="11" name="TextBox 10"/>
          <p:cNvSpPr txBox="1"/>
          <p:nvPr/>
        </p:nvSpPr>
        <p:spPr>
          <a:xfrm>
            <a:off x="3511644" y="6121589"/>
            <a:ext cx="5088059" cy="584775"/>
          </a:xfrm>
          <a:prstGeom prst="rect">
            <a:avLst/>
          </a:prstGeom>
          <a:noFill/>
        </p:spPr>
        <p:txBody>
          <a:bodyPr wrap="square" rtlCol="0">
            <a:spAutoFit/>
          </a:bodyPr>
          <a:lstStyle/>
          <a:p>
            <a:r>
              <a:rPr lang="en-US" sz="3200" b="1" dirty="0" smtClean="0"/>
              <a:t>     </a:t>
            </a:r>
            <a:endParaRPr lang="en-US" sz="3200" b="1" dirty="0">
              <a:solidFill>
                <a:srgbClr val="002060"/>
              </a:solidFill>
            </a:endParaRPr>
          </a:p>
        </p:txBody>
      </p:sp>
      <p:pic>
        <p:nvPicPr>
          <p:cNvPr id="16" name="Picture 15" descr="garden with sediment.png"/>
          <p:cNvPicPr>
            <a:picLocks noChangeAspect="1"/>
          </p:cNvPicPr>
          <p:nvPr/>
        </p:nvPicPr>
        <p:blipFill>
          <a:blip r:embed="rId3"/>
          <a:stretch>
            <a:fillRect/>
          </a:stretch>
        </p:blipFill>
        <p:spPr>
          <a:xfrm>
            <a:off x="668337" y="1002611"/>
            <a:ext cx="8118831" cy="5383866"/>
          </a:xfrm>
          <a:prstGeom prst="round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4649" y="763248"/>
            <a:ext cx="8595360" cy="6094752"/>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8442" y="166872"/>
            <a:ext cx="5593878" cy="646331"/>
          </a:xfrm>
          <a:prstGeom prst="rect">
            <a:avLst/>
          </a:prstGeom>
          <a:noFill/>
        </p:spPr>
        <p:txBody>
          <a:bodyPr wrap="square" rtlCol="0">
            <a:spAutoFit/>
          </a:bodyPr>
          <a:lstStyle/>
          <a:p>
            <a:r>
              <a:rPr lang="en-US" sz="3200" dirty="0" smtClean="0">
                <a:solidFill>
                  <a:srgbClr val="004080"/>
                </a:solidFill>
                <a:latin typeface="Arial" pitchFamily="34" charset="0"/>
                <a:cs typeface="Arial" pitchFamily="34" charset="0"/>
              </a:rPr>
              <a:t>   </a:t>
            </a:r>
            <a:r>
              <a:rPr lang="en-US" sz="3600" b="1" dirty="0" smtClean="0">
                <a:solidFill>
                  <a:schemeClr val="tx1">
                    <a:lumMod val="65000"/>
                    <a:lumOff val="35000"/>
                  </a:schemeClr>
                </a:solidFill>
                <a:latin typeface="Century Gothic" pitchFamily="34" charset="0"/>
                <a:cs typeface="Arial"/>
              </a:rPr>
              <a:t>Bioretention  Systems</a:t>
            </a:r>
            <a:endParaRPr lang="en-US" sz="3600" b="1" dirty="0">
              <a:solidFill>
                <a:schemeClr val="tx1">
                  <a:lumMod val="65000"/>
                  <a:lumOff val="35000"/>
                </a:schemeClr>
              </a:solidFill>
              <a:latin typeface="Century Gothic" pitchFamily="34" charset="0"/>
              <a:cs typeface="Arial"/>
            </a:endParaRPr>
          </a:p>
        </p:txBody>
      </p:sp>
      <p:sp>
        <p:nvSpPr>
          <p:cNvPr id="11" name="TextBox 10"/>
          <p:cNvSpPr txBox="1"/>
          <p:nvPr/>
        </p:nvSpPr>
        <p:spPr>
          <a:xfrm>
            <a:off x="3511644" y="6121589"/>
            <a:ext cx="5088059" cy="584775"/>
          </a:xfrm>
          <a:prstGeom prst="rect">
            <a:avLst/>
          </a:prstGeom>
          <a:noFill/>
        </p:spPr>
        <p:txBody>
          <a:bodyPr wrap="square" rtlCol="0">
            <a:spAutoFit/>
          </a:bodyPr>
          <a:lstStyle/>
          <a:p>
            <a:r>
              <a:rPr lang="en-US" sz="3200" b="1" dirty="0" smtClean="0"/>
              <a:t>     </a:t>
            </a:r>
            <a:endParaRPr lang="en-US" sz="3200" b="1" dirty="0">
              <a:solidFill>
                <a:srgbClr val="002060"/>
              </a:solidFill>
            </a:endParaRPr>
          </a:p>
        </p:txBody>
      </p:sp>
      <p:pic>
        <p:nvPicPr>
          <p:cNvPr id="17" name="Picture 16" descr="debris in garden.png"/>
          <p:cNvPicPr>
            <a:picLocks noChangeAspect="1"/>
          </p:cNvPicPr>
          <p:nvPr/>
        </p:nvPicPr>
        <p:blipFill>
          <a:blip r:embed="rId3"/>
          <a:stretch>
            <a:fillRect/>
          </a:stretch>
        </p:blipFill>
        <p:spPr>
          <a:xfrm>
            <a:off x="702044" y="1001018"/>
            <a:ext cx="8080341" cy="5358341"/>
          </a:xfrm>
          <a:prstGeom prst="round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4649" y="763248"/>
            <a:ext cx="8595360" cy="6094752"/>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8442" y="166872"/>
            <a:ext cx="5593878" cy="646331"/>
          </a:xfrm>
          <a:prstGeom prst="rect">
            <a:avLst/>
          </a:prstGeom>
          <a:noFill/>
        </p:spPr>
        <p:txBody>
          <a:bodyPr wrap="square" rtlCol="0">
            <a:spAutoFit/>
          </a:bodyPr>
          <a:lstStyle/>
          <a:p>
            <a:r>
              <a:rPr lang="en-US" sz="3200" dirty="0" smtClean="0">
                <a:solidFill>
                  <a:srgbClr val="004080"/>
                </a:solidFill>
                <a:latin typeface="Arial" pitchFamily="34" charset="0"/>
                <a:cs typeface="Arial" pitchFamily="34" charset="0"/>
              </a:rPr>
              <a:t>   </a:t>
            </a:r>
            <a:r>
              <a:rPr lang="en-US" sz="3600" b="1" dirty="0" smtClean="0">
                <a:solidFill>
                  <a:schemeClr val="tx1">
                    <a:lumMod val="65000"/>
                    <a:lumOff val="35000"/>
                  </a:schemeClr>
                </a:solidFill>
                <a:latin typeface="Century Gothic" pitchFamily="34" charset="0"/>
                <a:cs typeface="Arial"/>
              </a:rPr>
              <a:t>Bioretention  Systems</a:t>
            </a:r>
            <a:endParaRPr lang="en-US" sz="3600" b="1" dirty="0">
              <a:solidFill>
                <a:schemeClr val="tx1">
                  <a:lumMod val="65000"/>
                  <a:lumOff val="35000"/>
                </a:schemeClr>
              </a:solidFill>
              <a:latin typeface="Century Gothic" pitchFamily="34" charset="0"/>
              <a:cs typeface="Arial"/>
            </a:endParaRPr>
          </a:p>
        </p:txBody>
      </p:sp>
      <p:sp>
        <p:nvSpPr>
          <p:cNvPr id="11" name="TextBox 10"/>
          <p:cNvSpPr txBox="1"/>
          <p:nvPr/>
        </p:nvSpPr>
        <p:spPr>
          <a:xfrm>
            <a:off x="3511644" y="6121589"/>
            <a:ext cx="5088059" cy="584775"/>
          </a:xfrm>
          <a:prstGeom prst="rect">
            <a:avLst/>
          </a:prstGeom>
          <a:noFill/>
        </p:spPr>
        <p:txBody>
          <a:bodyPr wrap="square" rtlCol="0">
            <a:spAutoFit/>
          </a:bodyPr>
          <a:lstStyle/>
          <a:p>
            <a:r>
              <a:rPr lang="en-US" sz="3200" b="1" dirty="0" smtClean="0"/>
              <a:t>     </a:t>
            </a:r>
            <a:endParaRPr lang="en-US" sz="3200" b="1" dirty="0">
              <a:solidFill>
                <a:srgbClr val="002060"/>
              </a:solidFill>
            </a:endParaRPr>
          </a:p>
        </p:txBody>
      </p:sp>
      <p:pic>
        <p:nvPicPr>
          <p:cNvPr id="19" name="Picture 18" descr="weeds in the garden.png"/>
          <p:cNvPicPr>
            <a:picLocks noChangeAspect="1"/>
          </p:cNvPicPr>
          <p:nvPr/>
        </p:nvPicPr>
        <p:blipFill>
          <a:blip r:embed="rId3"/>
          <a:stretch>
            <a:fillRect/>
          </a:stretch>
        </p:blipFill>
        <p:spPr>
          <a:xfrm>
            <a:off x="709903" y="1004301"/>
            <a:ext cx="8135122" cy="5394669"/>
          </a:xfrm>
          <a:prstGeom prst="round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262" y="185126"/>
            <a:ext cx="7772400" cy="838200"/>
          </a:xfrm>
        </p:spPr>
        <p:txBody>
          <a:bodyPr>
            <a:normAutofit/>
          </a:bodyPr>
          <a:lstStyle/>
          <a:p>
            <a:r>
              <a:rPr lang="en-US" sz="3600" b="1" dirty="0" smtClean="0">
                <a:solidFill>
                  <a:schemeClr val="tx1">
                    <a:lumMod val="65000"/>
                    <a:lumOff val="35000"/>
                  </a:schemeClr>
                </a:solidFill>
                <a:latin typeface="Century Gothic" pitchFamily="34" charset="0"/>
                <a:ea typeface="+mn-ea"/>
                <a:cs typeface="Arial"/>
              </a:rPr>
              <a:t>Weed Plant</a:t>
            </a:r>
            <a:endParaRPr lang="en-US" sz="3600" b="1" dirty="0">
              <a:solidFill>
                <a:schemeClr val="tx1">
                  <a:lumMod val="65000"/>
                  <a:lumOff val="35000"/>
                </a:schemeClr>
              </a:solidFill>
              <a:latin typeface="Century Gothic" pitchFamily="34" charset="0"/>
              <a:ea typeface="+mn-ea"/>
              <a:cs typeface="Arial"/>
            </a:endParaRPr>
          </a:p>
        </p:txBody>
      </p:sp>
      <p:sp>
        <p:nvSpPr>
          <p:cNvPr id="3" name="Subtitle 2"/>
          <p:cNvSpPr>
            <a:spLocks noGrp="1"/>
          </p:cNvSpPr>
          <p:nvPr>
            <p:ph type="subTitle" idx="1"/>
          </p:nvPr>
        </p:nvSpPr>
        <p:spPr>
          <a:xfrm>
            <a:off x="760474" y="1250265"/>
            <a:ext cx="7391400" cy="2969079"/>
          </a:xfrm>
        </p:spPr>
        <p:txBody>
          <a:bodyPr>
            <a:normAutofit fontScale="92500" lnSpcReduction="10000"/>
          </a:bodyPr>
          <a:lstStyle/>
          <a:p>
            <a:pPr algn="l">
              <a:buFont typeface="Arial" pitchFamily="34" charset="0"/>
              <a:buChar char="•"/>
            </a:pPr>
            <a:r>
              <a:rPr lang="en-US" sz="3000" dirty="0" smtClean="0">
                <a:solidFill>
                  <a:schemeClr val="tx1"/>
                </a:solidFill>
              </a:rPr>
              <a:t>Not</a:t>
            </a:r>
            <a:r>
              <a:rPr lang="en-US" sz="3500" dirty="0" smtClean="0">
                <a:solidFill>
                  <a:schemeClr val="tx1"/>
                </a:solidFill>
              </a:rPr>
              <a:t> planted by the gardener </a:t>
            </a:r>
          </a:p>
          <a:p>
            <a:pPr algn="l">
              <a:buFont typeface="Arial" pitchFamily="34" charset="0"/>
              <a:buChar char="•"/>
            </a:pPr>
            <a:r>
              <a:rPr lang="en-US" sz="3500" dirty="0" smtClean="0">
                <a:solidFill>
                  <a:schemeClr val="tx1"/>
                </a:solidFill>
              </a:rPr>
              <a:t>Not valued where it is growing </a:t>
            </a:r>
          </a:p>
          <a:p>
            <a:pPr algn="l">
              <a:buFont typeface="Arial" pitchFamily="34" charset="0"/>
              <a:buChar char="•"/>
            </a:pPr>
            <a:r>
              <a:rPr lang="en-US" sz="3500" dirty="0" smtClean="0">
                <a:solidFill>
                  <a:schemeClr val="tx1"/>
                </a:solidFill>
              </a:rPr>
              <a:t>Of vigorous growth that tends to overgrow or choke out more desirable plants. </a:t>
            </a:r>
          </a:p>
          <a:p>
            <a:r>
              <a:rPr lang="en-US" sz="2600" dirty="0" smtClean="0">
                <a:solidFill>
                  <a:schemeClr val="tx1"/>
                </a:solidFill>
              </a:rPr>
              <a:t>Ex. Dandelions, crab grass and plantain in a garden</a:t>
            </a:r>
            <a:endParaRPr lang="en-US" sz="1400" dirty="0">
              <a:solidFill>
                <a:schemeClr val="tx1"/>
              </a:solidFill>
            </a:endParaRPr>
          </a:p>
        </p:txBody>
      </p:sp>
      <p:pic>
        <p:nvPicPr>
          <p:cNvPr id="4" name="Picture 6" descr="http://upload.wikimedia.org/wikipedia/commons/9/9d/Beifuss.JPG">
            <a:hlinkClick r:id="rId3"/>
          </p:cNvPr>
          <p:cNvPicPr>
            <a:picLocks noChangeAspect="1" noChangeArrowheads="1"/>
          </p:cNvPicPr>
          <p:nvPr/>
        </p:nvPicPr>
        <p:blipFill>
          <a:blip r:embed="rId4" cstate="print"/>
          <a:srcRect/>
          <a:stretch>
            <a:fillRect/>
          </a:stretch>
        </p:blipFill>
        <p:spPr bwMode="auto">
          <a:xfrm>
            <a:off x="685800" y="4191000"/>
            <a:ext cx="3121723" cy="2343408"/>
          </a:xfrm>
          <a:prstGeom prst="roundRect">
            <a:avLst/>
          </a:prstGeom>
          <a:noFill/>
        </p:spPr>
      </p:pic>
      <p:pic>
        <p:nvPicPr>
          <p:cNvPr id="5" name="Picture 8" descr="http://upload.wikimedia.org/wikipedia/commons/b/b2/Common_Burdock_%282985446216%29.jpg"/>
          <p:cNvPicPr>
            <a:picLocks noChangeAspect="1" noChangeArrowheads="1"/>
          </p:cNvPicPr>
          <p:nvPr/>
        </p:nvPicPr>
        <p:blipFill>
          <a:blip r:embed="rId5"/>
          <a:srcRect l="27504" t="15054"/>
          <a:stretch>
            <a:fillRect/>
          </a:stretch>
        </p:blipFill>
        <p:spPr bwMode="auto">
          <a:xfrm>
            <a:off x="5549236" y="4191000"/>
            <a:ext cx="2657847" cy="2340429"/>
          </a:xfrm>
          <a:prstGeom prst="roundRect">
            <a:avLst/>
          </a:prstGeom>
          <a:noFill/>
        </p:spPr>
      </p:pic>
      <p:pic>
        <p:nvPicPr>
          <p:cNvPr id="6" name="Picture 4" descr="http://www.ppws.vt.edu/scott/weed_id/erica9-1.jpg"/>
          <p:cNvPicPr>
            <a:picLocks noChangeAspect="1" noChangeArrowheads="1"/>
          </p:cNvPicPr>
          <p:nvPr/>
        </p:nvPicPr>
        <p:blipFill>
          <a:blip r:embed="rId6" cstate="print"/>
          <a:srcRect l="8696" r="13043"/>
          <a:stretch>
            <a:fillRect/>
          </a:stretch>
        </p:blipFill>
        <p:spPr bwMode="auto">
          <a:xfrm>
            <a:off x="4111183" y="4191000"/>
            <a:ext cx="1211942" cy="2340429"/>
          </a:xfrm>
          <a:prstGeom prst="roundRect">
            <a:avLst/>
          </a:prstGeom>
          <a:noFill/>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808" y="158373"/>
            <a:ext cx="7772400" cy="1153887"/>
          </a:xfrm>
        </p:spPr>
        <p:txBody>
          <a:bodyPr>
            <a:normAutofit/>
          </a:bodyPr>
          <a:lstStyle/>
          <a:p>
            <a:r>
              <a:rPr lang="en-US" sz="3600" b="1" dirty="0" smtClean="0">
                <a:solidFill>
                  <a:schemeClr val="tx1">
                    <a:lumMod val="65000"/>
                    <a:lumOff val="35000"/>
                  </a:schemeClr>
                </a:solidFill>
                <a:latin typeface="Century Gothic" pitchFamily="34" charset="0"/>
                <a:ea typeface="+mn-ea"/>
                <a:cs typeface="Arial"/>
              </a:rPr>
              <a:t>Non-Native Invasive Plants</a:t>
            </a:r>
            <a:endParaRPr lang="en-US" sz="3600" b="1" dirty="0">
              <a:solidFill>
                <a:schemeClr val="tx1">
                  <a:lumMod val="65000"/>
                  <a:lumOff val="35000"/>
                </a:schemeClr>
              </a:solidFill>
              <a:latin typeface="Century Gothic" pitchFamily="34" charset="0"/>
              <a:ea typeface="+mn-ea"/>
              <a:cs typeface="Arial"/>
            </a:endParaRPr>
          </a:p>
        </p:txBody>
      </p:sp>
      <p:sp>
        <p:nvSpPr>
          <p:cNvPr id="3" name="Subtitle 2"/>
          <p:cNvSpPr>
            <a:spLocks noGrp="1"/>
          </p:cNvSpPr>
          <p:nvPr>
            <p:ph type="subTitle" idx="1"/>
          </p:nvPr>
        </p:nvSpPr>
        <p:spPr>
          <a:xfrm>
            <a:off x="685800" y="1034143"/>
            <a:ext cx="7391400" cy="1709056"/>
          </a:xfrm>
        </p:spPr>
        <p:txBody>
          <a:bodyPr>
            <a:normAutofit/>
          </a:bodyPr>
          <a:lstStyle/>
          <a:p>
            <a:pPr algn="l"/>
            <a:r>
              <a:rPr lang="en-US" dirty="0" smtClean="0">
                <a:solidFill>
                  <a:schemeClr val="tx1"/>
                </a:solidFill>
              </a:rPr>
              <a:t>Non-native plants that have an adverse impact on habitats or eco-regions where they are introduced. </a:t>
            </a:r>
          </a:p>
          <a:p>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7" name="Picture 2" descr="http://upload.wikimedia.org/wikipedia/commons/0/02/Purple_loosestrife.jpg"/>
          <p:cNvPicPr>
            <a:picLocks noChangeAspect="1" noChangeArrowheads="1"/>
          </p:cNvPicPr>
          <p:nvPr/>
        </p:nvPicPr>
        <p:blipFill>
          <a:blip r:embed="rId3"/>
          <a:srcRect/>
          <a:stretch>
            <a:fillRect/>
          </a:stretch>
        </p:blipFill>
        <p:spPr bwMode="auto">
          <a:xfrm>
            <a:off x="580101" y="2906490"/>
            <a:ext cx="2400300" cy="3743325"/>
          </a:xfrm>
          <a:prstGeom prst="roundRect">
            <a:avLst/>
          </a:prstGeom>
          <a:noFill/>
        </p:spPr>
      </p:pic>
      <p:pic>
        <p:nvPicPr>
          <p:cNvPr id="8" name="Picture 8" descr="http://littletennessee.org/attachments/Image/Multiflora%3D20rose%3D20leaves.jpg?template=generic&amp;.jpg"/>
          <p:cNvPicPr>
            <a:picLocks noChangeAspect="1" noChangeArrowheads="1"/>
          </p:cNvPicPr>
          <p:nvPr/>
        </p:nvPicPr>
        <p:blipFill>
          <a:blip r:embed="rId4" cstate="print"/>
          <a:srcRect/>
          <a:stretch>
            <a:fillRect/>
          </a:stretch>
        </p:blipFill>
        <p:spPr bwMode="auto">
          <a:xfrm>
            <a:off x="3145945" y="2950034"/>
            <a:ext cx="2743195" cy="2057396"/>
          </a:xfrm>
          <a:prstGeom prst="roundRect">
            <a:avLst/>
          </a:prstGeom>
          <a:noFill/>
        </p:spPr>
      </p:pic>
      <p:pic>
        <p:nvPicPr>
          <p:cNvPr id="9" name="Picture 4" descr="http://www.ecocontrol.co.uk/upfile/200891193733-250.jpg">
            <a:hlinkClick r:id="rId5"/>
          </p:cNvPr>
          <p:cNvPicPr>
            <a:picLocks noChangeAspect="1" noChangeArrowheads="1"/>
          </p:cNvPicPr>
          <p:nvPr/>
        </p:nvPicPr>
        <p:blipFill>
          <a:blip r:embed="rId6" cstate="print"/>
          <a:srcRect/>
          <a:stretch>
            <a:fillRect/>
          </a:stretch>
        </p:blipFill>
        <p:spPr bwMode="auto">
          <a:xfrm>
            <a:off x="6063316" y="2903766"/>
            <a:ext cx="2804885" cy="2103664"/>
          </a:xfrm>
          <a:prstGeom prst="roundRect">
            <a:avLst/>
          </a:prstGeom>
          <a:noFill/>
        </p:spPr>
      </p:pic>
      <p:pic>
        <p:nvPicPr>
          <p:cNvPr id="10" name="Picture 8" descr="http://www.madgardeners.com/images/photos/closeup.jpg">
            <a:hlinkClick r:id="rId7"/>
          </p:cNvPr>
          <p:cNvPicPr>
            <a:picLocks noChangeAspect="1" noChangeArrowheads="1"/>
          </p:cNvPicPr>
          <p:nvPr/>
        </p:nvPicPr>
        <p:blipFill>
          <a:blip r:embed="rId8" cstate="print"/>
          <a:srcRect/>
          <a:stretch>
            <a:fillRect/>
          </a:stretch>
        </p:blipFill>
        <p:spPr bwMode="auto">
          <a:xfrm>
            <a:off x="3516080" y="5106761"/>
            <a:ext cx="2144493" cy="1608370"/>
          </a:xfrm>
          <a:prstGeom prst="roundRect">
            <a:avLst/>
          </a:prstGeom>
          <a:noFill/>
        </p:spPr>
      </p:pic>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7175</TotalTime>
  <Words>1799</Words>
  <Application>Microsoft Macintosh PowerPoint</Application>
  <PresentationFormat>On-screen Show (4:3)</PresentationFormat>
  <Paragraphs>147</Paragraphs>
  <Slides>23</Slides>
  <Notes>23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1_Office Theme</vt:lpstr>
      <vt:lpstr>PHS_PPTtemplate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Weed Plant</vt:lpstr>
      <vt:lpstr>Non-Native Invasive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Tidying Up Around the System </vt:lpstr>
      <vt:lpstr>PowerPoint Presentation</vt:lpstr>
      <vt:lpstr>PowerPoint Presentation</vt:lpstr>
      <vt:lpstr>PowerPoint Presentation</vt:lpstr>
      <vt:lpstr>PowerPoint Presentation</vt:lpstr>
    </vt:vector>
  </TitlesOfParts>
  <Company>Penn Hort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Barry Lewis</cp:lastModifiedBy>
  <cp:revision>525</cp:revision>
  <cp:lastPrinted>2012-11-01T13:54:03Z</cp:lastPrinted>
  <dcterms:created xsi:type="dcterms:W3CDTF">2013-04-05T15:03:41Z</dcterms:created>
  <dcterms:modified xsi:type="dcterms:W3CDTF">2017-06-27T20:31:43Z</dcterms:modified>
</cp:coreProperties>
</file>