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2" r:id="rId2"/>
    <p:sldMasterId id="2147483669" r:id="rId3"/>
    <p:sldMasterId id="2147483665" r:id="rId4"/>
  </p:sldMasterIdLst>
  <p:notesMasterIdLst>
    <p:notesMasterId r:id="rId33"/>
  </p:notesMasterIdLst>
  <p:sldIdLst>
    <p:sldId id="363" r:id="rId5"/>
    <p:sldId id="362" r:id="rId6"/>
    <p:sldId id="345" r:id="rId7"/>
    <p:sldId id="355" r:id="rId8"/>
    <p:sldId id="354" r:id="rId9"/>
    <p:sldId id="356" r:id="rId10"/>
    <p:sldId id="349" r:id="rId11"/>
    <p:sldId id="365" r:id="rId12"/>
    <p:sldId id="366" r:id="rId13"/>
    <p:sldId id="352" r:id="rId14"/>
    <p:sldId id="367" r:id="rId15"/>
    <p:sldId id="350" r:id="rId16"/>
    <p:sldId id="368" r:id="rId17"/>
    <p:sldId id="369" r:id="rId18"/>
    <p:sldId id="370" r:id="rId19"/>
    <p:sldId id="371" r:id="rId20"/>
    <p:sldId id="372" r:id="rId21"/>
    <p:sldId id="361" r:id="rId22"/>
    <p:sldId id="333" r:id="rId23"/>
    <p:sldId id="339" r:id="rId24"/>
    <p:sldId id="342" r:id="rId25"/>
    <p:sldId id="337" r:id="rId26"/>
    <p:sldId id="336" r:id="rId27"/>
    <p:sldId id="344" r:id="rId28"/>
    <p:sldId id="343" r:id="rId29"/>
    <p:sldId id="351" r:id="rId30"/>
    <p:sldId id="364" r:id="rId31"/>
    <p:sldId id="37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a Dentice" initials="D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4080"/>
    <a:srgbClr val="996600"/>
    <a:srgbClr val="8FD93B"/>
    <a:srgbClr val="81BE41"/>
    <a:srgbClr val="008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06" autoAdjust="0"/>
    <p:restoredTop sz="70968" autoAdjust="0"/>
  </p:normalViewPr>
  <p:slideViewPr>
    <p:cSldViewPr snapToGrid="0" snapToObjects="1" showGuides="1">
      <p:cViewPr>
        <p:scale>
          <a:sx n="52" d="100"/>
          <a:sy n="52" d="100"/>
        </p:scale>
        <p:origin x="-384" y="-80"/>
      </p:cViewPr>
      <p:guideLst>
        <p:guide orient="horz" pos="440"/>
        <p:guide pos="2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F2BCA-F94E-584C-83CC-EEB6ADA1E78E}" type="datetimeFigureOut">
              <a:rPr lang="en-US" smtClean="0"/>
              <a:pPr/>
              <a:t>6/27/17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D2341A-8BA4-234E-90D5-92E06D6FE10F}" type="slidenum">
              <a:rPr lang="en-US" smtClean="0"/>
              <a:pPr/>
              <a:t>‹#›</a:t>
            </a:fld>
            <a:endParaRPr lang="en-US"/>
          </a:p>
        </p:txBody>
      </p:sp>
    </p:spTree>
    <p:extLst>
      <p:ext uri="{BB962C8B-B14F-4D97-AF65-F5344CB8AC3E}">
        <p14:creationId xmlns:p14="http://schemas.microsoft.com/office/powerpoint/2010/main" val="34165407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this Green Infrastructure Maintenance Training.  This presentation is one of several in the training series.  </a:t>
            </a:r>
          </a:p>
          <a:p>
            <a:r>
              <a:rPr lang="en-US" dirty="0" smtClean="0"/>
              <a:t>You can view the entire series sequentially, or each module independently.  </a:t>
            </a:r>
          </a:p>
          <a:p>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Sediment</a:t>
            </a:r>
            <a:r>
              <a:rPr lang="en-US" b="0" baseline="0" dirty="0" smtClean="0"/>
              <a:t> can also drop out within the inlet and planting bed.  It can smother the plants within a vegetated swale, can block the water from entering the system or can cause erosion at the top of the planting bed.  If the sediment entering the garden is repeatedly smothering the vegetation of the planting bed, or if the system is installed in a high sediment area, a </a:t>
            </a:r>
            <a:r>
              <a:rPr lang="en-US" b="0" baseline="0" dirty="0" err="1" smtClean="0"/>
              <a:t>forbay</a:t>
            </a:r>
            <a:r>
              <a:rPr lang="en-US" b="0" baseline="0" dirty="0" smtClean="0"/>
              <a:t> can be installed at the end of the inlet, with a small </a:t>
            </a:r>
            <a:r>
              <a:rPr lang="en-US" b="0" baseline="0" dirty="0" err="1" smtClean="0"/>
              <a:t>ponding</a:t>
            </a:r>
            <a:r>
              <a:rPr lang="en-US" b="0" baseline="0" dirty="0" smtClean="0"/>
              <a:t> area and a low check dam.  This allows easy sediment removal and cleaning compared to the task of rem</a:t>
            </a:r>
            <a:r>
              <a:rPr lang="en-US" baseline="0" dirty="0" smtClean="0"/>
              <a:t>oving sediment from the planting bed.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Sediment</a:t>
            </a:r>
            <a:r>
              <a:rPr lang="en-US" b="0" baseline="0" dirty="0" smtClean="0"/>
              <a:t> can also drop out within the inlet and planting bed.  It can smother the plants within a vegetated swale, can block the water from entering the system or can cause erosion at the top of the planting bed.  If the sediment entering the garden is repeatedly smothering the vegetation of the planting bed, or if the system is installed in a high sediment area, a forebay can be installed at the end of the inlet, with a small </a:t>
            </a:r>
            <a:r>
              <a:rPr lang="en-US" b="0" baseline="0" dirty="0" err="1" smtClean="0"/>
              <a:t>ponding</a:t>
            </a:r>
            <a:r>
              <a:rPr lang="en-US" b="0" baseline="0" dirty="0" smtClean="0"/>
              <a:t> area and a low check dam.  This allows for easy sediment removal and cleaning compared to the task of rem</a:t>
            </a:r>
            <a:r>
              <a:rPr lang="en-US" baseline="0" dirty="0" smtClean="0"/>
              <a:t>oving sediment from the entire planting bed.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Maintenance</a:t>
            </a:r>
            <a:r>
              <a:rPr lang="en-US" baseline="0" dirty="0" smtClean="0"/>
              <a:t> issues that can arise with outlets include the same issues are the inlets.  They can become clogged with sediment, leaf litter and trash.  Water can get stuck inside the system causing soil saturation in the planting bed.  Clogging can also lead to erosion around the outlet structure.  Both of these situations can lead to plant die-back.  During all storms, the flowing water can move mulch around the planting bed.  In large storms, mulch can be carried completely out of the planting bed.  </a:t>
            </a:r>
            <a:endParaRPr lang="en-US" dirty="0" smtClean="0"/>
          </a:p>
          <a:p>
            <a:endParaRPr lang="en-US" b="1" dirty="0" smtClean="0"/>
          </a:p>
        </p:txBody>
      </p:sp>
      <p:sp>
        <p:nvSpPr>
          <p:cNvPr id="4" name="Slide Number Placeholder 3"/>
          <p:cNvSpPr>
            <a:spLocks noGrp="1"/>
          </p:cNvSpPr>
          <p:nvPr>
            <p:ph type="sldNum" sz="quarter" idx="10"/>
          </p:nvPr>
        </p:nvSpPr>
        <p:spPr/>
        <p:txBody>
          <a:bodyPr/>
          <a:lstStyle/>
          <a:p>
            <a:fld id="{90D2341A-8BA4-234E-90D5-92E06D6FE10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stormwater</a:t>
            </a:r>
            <a:r>
              <a:rPr lang="en-US" baseline="0" dirty="0" smtClean="0"/>
              <a:t> enters the planting bed it will drop out sediment, but it will also pick up and move floatables, including mulch.  Water will push mulch with it as it reaches the outlet/exit.  As the water ponds and drains into the soil and overflows into the outlet, the floatables and other materials it is carrying will drop out and pile up near the top of the outlet.  </a:t>
            </a:r>
          </a:p>
          <a:p>
            <a:endParaRPr lang="en-US" baseline="0" dirty="0" smtClean="0"/>
          </a:p>
        </p:txBody>
      </p:sp>
      <p:sp>
        <p:nvSpPr>
          <p:cNvPr id="4" name="Slide Number Placeholder 3"/>
          <p:cNvSpPr>
            <a:spLocks noGrp="1"/>
          </p:cNvSpPr>
          <p:nvPr>
            <p:ph type="sldNum" sz="quarter" idx="10"/>
          </p:nvPr>
        </p:nvSpPr>
        <p:spPr/>
        <p:txBody>
          <a:bodyPr/>
          <a:lstStyle/>
          <a:p>
            <a:fld id="{90D2341A-8BA4-234E-90D5-92E06D6FE10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debris must be removed and mulch redistributed as a routine maintenance task.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During a large storm, mulch can be shifted out of the planting</a:t>
            </a:r>
            <a:r>
              <a:rPr lang="en-US" baseline="0" dirty="0" smtClean="0"/>
              <a:t> bed as the water leaves the system, washed off the sloped areas in the planting bed, or it can be</a:t>
            </a:r>
            <a:r>
              <a:rPr lang="en-US" dirty="0" smtClean="0"/>
              <a:t> washed</a:t>
            </a:r>
            <a:r>
              <a:rPr lang="en-US" baseline="0" dirty="0" smtClean="0"/>
              <a:t> out of the system </a:t>
            </a:r>
            <a:r>
              <a:rPr lang="en-US" dirty="0" smtClean="0"/>
              <a:t>and need to be totally replaced.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is important that the maintenance routine includes the replacing of shifted mulch back throughout the planting bed and adding mulch only when necessary.  Mulch protects the soil from excessive drying out and actually helps to remove pollution from the </a:t>
            </a:r>
            <a:r>
              <a:rPr lang="en-US" baseline="0" dirty="0" err="1" smtClean="0"/>
              <a:t>stormwater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adding mulch at every visit will cause a build up of mulch in the planting bed, which can smother plants under the mulch.  It can also eventually fill up the recessed planting bed, leading to a reduced </a:t>
            </a:r>
            <a:r>
              <a:rPr lang="en-US" baseline="0" dirty="0" err="1" smtClean="0"/>
              <a:t>ponding</a:t>
            </a:r>
            <a:r>
              <a:rPr lang="en-US" baseline="0" dirty="0" smtClean="0"/>
              <a:t> area.  </a:t>
            </a:r>
            <a:endParaRPr lang="en-US" dirty="0" smtClean="0"/>
          </a:p>
          <a:p>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water enters the planting</a:t>
            </a:r>
            <a:r>
              <a:rPr lang="en-US" baseline="0" dirty="0" smtClean="0"/>
              <a:t> bed from the entrance or exits the planting bed, it can erode exposed soil.  Rocks can be added to the bottom of the entrance or exit into the planting bed to disperse the water at a level portion of the bed. </a:t>
            </a:r>
            <a:endParaRPr lang="en-US" dirty="0" smtClean="0"/>
          </a:p>
        </p:txBody>
      </p:sp>
      <p:sp>
        <p:nvSpPr>
          <p:cNvPr id="4" name="Slide Number Placeholder 3"/>
          <p:cNvSpPr>
            <a:spLocks noGrp="1"/>
          </p:cNvSpPr>
          <p:nvPr>
            <p:ph type="sldNum" sz="quarter" idx="10"/>
          </p:nvPr>
        </p:nvSpPr>
        <p:spPr/>
        <p:txBody>
          <a:bodyPr/>
          <a:lstStyle/>
          <a:p>
            <a:fld id="{90D2341A-8BA4-234E-90D5-92E06D6FE10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Gullies can form if the rocks</a:t>
            </a:r>
            <a:r>
              <a:rPr lang="en-US" b="0" baseline="0" dirty="0" smtClean="0"/>
              <a:t> do not cover the entire area that is susceptible to erosion.</a:t>
            </a:r>
            <a:endParaRPr lang="en-US" b="0" dirty="0" smtClean="0"/>
          </a:p>
        </p:txBody>
      </p:sp>
      <p:sp>
        <p:nvSpPr>
          <p:cNvPr id="4" name="Slide Number Placeholder 3"/>
          <p:cNvSpPr>
            <a:spLocks noGrp="1"/>
          </p:cNvSpPr>
          <p:nvPr>
            <p:ph type="sldNum" sz="quarter" idx="10"/>
          </p:nvPr>
        </p:nvSpPr>
        <p:spPr/>
        <p:txBody>
          <a:bodyPr/>
          <a:lstStyle/>
          <a:p>
            <a:fld id="{90D2341A-8BA4-234E-90D5-92E06D6FE10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benefits of Green </a:t>
            </a:r>
            <a:r>
              <a:rPr lang="en-US" sz="1200" dirty="0" err="1" smtClean="0"/>
              <a:t>Stormwater</a:t>
            </a:r>
            <a:r>
              <a:rPr lang="en-US" sz="1200" dirty="0" smtClean="0"/>
              <a:t> Infrastructure can only be achieved if</a:t>
            </a:r>
            <a:r>
              <a:rPr lang="en-US" sz="1200" baseline="0" dirty="0" smtClean="0"/>
              <a:t> the systems are working properly through routine maintenance.</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In this presentation you will learn:</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Why</a:t>
            </a:r>
            <a:r>
              <a:rPr lang="en-US" sz="1200" baseline="0" dirty="0" smtClean="0"/>
              <a:t> it is important to maintain Green </a:t>
            </a:r>
            <a:r>
              <a:rPr lang="en-US" sz="1200" baseline="0" dirty="0" err="1" smtClean="0"/>
              <a:t>Stormwater</a:t>
            </a:r>
            <a:r>
              <a:rPr lang="en-US" sz="1200" baseline="0" dirty="0" smtClean="0"/>
              <a:t> practices to keep the systems functioning</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What maintenance issues can arise for each of the components in a </a:t>
            </a:r>
            <a:r>
              <a:rPr lang="en-US" sz="1200" baseline="0" dirty="0" err="1" smtClean="0"/>
              <a:t>stormwater</a:t>
            </a:r>
            <a:r>
              <a:rPr lang="en-US" sz="1200" baseline="0" dirty="0" smtClean="0"/>
              <a:t> management system</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The specific steps that can be taken to correct each of the maintenance issues</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water enters the system, large rocks should be placed at the top of the entrance and along the sides of a open swale to disperse and slow stormwater and capture sediment. Smaller rocks can be extended into the swale to direct water and protect against </a:t>
            </a:r>
            <a:r>
              <a:rPr lang="en-US" baseline="0" dirty="0" err="1" smtClean="0"/>
              <a:t>gullying</a:t>
            </a:r>
            <a:r>
              <a:rPr lang="en-US" baseline="0" dirty="0" smtClean="0"/>
              <a:t>. Similar rock formations can be created at the outlet of the system - around a culvert or storm drain within the planting bed.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It is important to assess</a:t>
            </a:r>
            <a:r>
              <a:rPr lang="en-US" b="0" baseline="0" dirty="0" smtClean="0"/>
              <a:t> the movement of water through the system, including how it enters the planting bed, how long it ponds within the planting bed and how it exits the planting bed.</a:t>
            </a:r>
          </a:p>
          <a:p>
            <a:r>
              <a:rPr lang="en-US" b="0" baseline="0" dirty="0" smtClean="0"/>
              <a:t>  </a:t>
            </a:r>
          </a:p>
          <a:p>
            <a:r>
              <a:rPr lang="en-US" b="0" baseline="0" dirty="0" smtClean="0"/>
              <a:t>These systems are designed to drain quickly after a normal storm , with standing water for no more than a day or two at longest. </a:t>
            </a:r>
          </a:p>
          <a:p>
            <a:endParaRPr lang="en-US" b="0" baseline="0" dirty="0" smtClean="0"/>
          </a:p>
          <a:p>
            <a:r>
              <a:rPr lang="en-US" b="0" baseline="0" dirty="0" smtClean="0"/>
              <a:t>If </a:t>
            </a:r>
            <a:r>
              <a:rPr lang="en-US" b="0" baseline="0" dirty="0" err="1" smtClean="0"/>
              <a:t>ponding</a:t>
            </a:r>
            <a:r>
              <a:rPr lang="en-US" b="0" baseline="0" dirty="0" smtClean="0"/>
              <a:t> lasts longer than this, it will lead to changes in soil biology and soil porosity.  When soils are saturated with water for long periods of time, the soil microbes that live in the well-drained soils of an oxygenated soil environment will die and will be replaced by microbes that live in </a:t>
            </a:r>
            <a:r>
              <a:rPr lang="en-US" i="1" dirty="0" smtClean="0"/>
              <a:t>anoxic</a:t>
            </a:r>
            <a:r>
              <a:rPr lang="en-US" dirty="0" smtClean="0"/>
              <a:t> or </a:t>
            </a:r>
            <a:r>
              <a:rPr lang="en-US" i="1" dirty="0" smtClean="0"/>
              <a:t>anaerobic</a:t>
            </a:r>
            <a:r>
              <a:rPr lang="en-US" dirty="0" smtClean="0"/>
              <a:t> conditions, that is, without oxygen, such as is common in a wetland system.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Too</a:t>
            </a:r>
            <a:r>
              <a:rPr lang="en-US" baseline="0" dirty="0" smtClean="0"/>
              <a:t> much water or sediment entering the system can be the cause of </a:t>
            </a:r>
            <a:r>
              <a:rPr lang="en-US" baseline="0" dirty="0" err="1" smtClean="0"/>
              <a:t>ponding</a:t>
            </a:r>
            <a:r>
              <a:rPr lang="en-US" baseline="0" dirty="0" smtClean="0"/>
              <a:t> water.  Soil compaction can be another cause of </a:t>
            </a:r>
            <a:r>
              <a:rPr lang="en-US" baseline="0" dirty="0" err="1" smtClean="0"/>
              <a:t>ponding</a:t>
            </a:r>
            <a:r>
              <a:rPr lang="en-US" baseline="0" dirty="0" smtClean="0"/>
              <a:t> water, this can have occurred at installation, during maintenance or due to long periods of </a:t>
            </a:r>
            <a:r>
              <a:rPr lang="en-US" baseline="0" dirty="0" err="1" smtClean="0"/>
              <a:t>ponding</a:t>
            </a:r>
            <a:r>
              <a:rPr lang="en-US" baseline="0" dirty="0" smtClean="0"/>
              <a:t> water.  All these issues will lead to plant die back that can also lead to soil erosion and </a:t>
            </a:r>
            <a:r>
              <a:rPr lang="en-US" baseline="0" dirty="0" err="1" smtClean="0"/>
              <a:t>gullying</a:t>
            </a:r>
            <a:r>
              <a:rPr lang="en-US" baseline="0" dirty="0" smtClean="0"/>
              <a:t>.</a:t>
            </a:r>
            <a:endParaRPr lang="en-US" b="0" dirty="0" smtClean="0"/>
          </a:p>
          <a:p>
            <a:endParaRPr lang="en-US" b="1" dirty="0" smtClean="0"/>
          </a:p>
          <a:p>
            <a:endParaRPr lang="en-US" b="1" smtClean="0"/>
          </a:p>
          <a:p>
            <a:endParaRPr lang="en-US" b="1" dirty="0" smtClean="0"/>
          </a:p>
        </p:txBody>
      </p:sp>
      <p:sp>
        <p:nvSpPr>
          <p:cNvPr id="4" name="Slide Number Placeholder 3"/>
          <p:cNvSpPr>
            <a:spLocks noGrp="1"/>
          </p:cNvSpPr>
          <p:nvPr>
            <p:ph type="sldNum" sz="quarter" idx="10"/>
          </p:nvPr>
        </p:nvSpPr>
        <p:spPr/>
        <p:txBody>
          <a:bodyPr/>
          <a:lstStyle/>
          <a:p>
            <a:fld id="{90D2341A-8BA4-234E-90D5-92E06D6FE10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Stormwater</a:t>
            </a:r>
            <a:r>
              <a:rPr lang="en-US" baseline="0" dirty="0" smtClean="0"/>
              <a:t> can carry in excessive sediment that does not get integrated into the soil but smothers the mulch and cakes over into an impenetrable layer that water can not pass through.  If not broken up or removed, plants will die and soil will become compacted with the pressure of standing water.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Maintenance</a:t>
            </a:r>
            <a:r>
              <a:rPr lang="en-US" baseline="0" dirty="0" smtClean="0"/>
              <a:t> would include scraping off the excessive sediment, breaking up the caked, matted mulch, and turning the mulch.  If mulch is unsalvageable, it should be removed and replaced.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sediment is an issue inside</a:t>
            </a:r>
            <a:r>
              <a:rPr lang="en-US" baseline="0" dirty="0" smtClean="0"/>
              <a:t> the garden, causing dead zones and clogging and requiring constant extensive maintenance, a forebay can be added to the bottom of the entrance inlet.  Stormwater that is exiting the inlet will pond there and allow the sediment to drop out of the water prior to entering the planting bed.  This forebay can be cleared seasonally to remove accumulated sediment without disturbing the plant material in the planting bed.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stormwater enters the system at high rates, check dams can be added to the entrance and the planting bed to slow the flow of water as it passes through the system.  Check dams can also be added if the planting bed becomes sloped causing limited </a:t>
            </a:r>
            <a:r>
              <a:rPr lang="en-US" baseline="0" dirty="0" err="1" smtClean="0"/>
              <a:t>ponding</a:t>
            </a:r>
            <a:r>
              <a:rPr lang="en-US" baseline="0" dirty="0" smtClean="0"/>
              <a:t> throughout the planting bed.  The check dam will create additional </a:t>
            </a:r>
            <a:r>
              <a:rPr lang="en-US" baseline="0" dirty="0" err="1" smtClean="0"/>
              <a:t>ponding</a:t>
            </a:r>
            <a:r>
              <a:rPr lang="en-US" baseline="0" dirty="0" smtClean="0"/>
              <a:t> areas.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a:t>
            </a:r>
            <a:r>
              <a:rPr lang="en-US" baseline="0" dirty="0" err="1" smtClean="0"/>
              <a:t>berm</a:t>
            </a:r>
            <a:r>
              <a:rPr lang="en-US" baseline="0" dirty="0" smtClean="0"/>
              <a:t> is just a mounded area surrounding the bio-retention system partially or completely.  It can be made of compacted soil, rocks, logs or any other material that will hold water in the system. </a:t>
            </a:r>
            <a:r>
              <a:rPr lang="en-US" baseline="0" dirty="0" err="1" smtClean="0"/>
              <a:t>Berms</a:t>
            </a:r>
            <a:r>
              <a:rPr lang="en-US" baseline="0" dirty="0" smtClean="0"/>
              <a:t> can also be installed to direct water either into or away from the planting bed, helping to regulate the volume of water in the planting bed.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 hope you have a better understanding</a:t>
            </a:r>
            <a:r>
              <a:rPr lang="en-US" sz="1200" baseline="0" dirty="0" smtClean="0"/>
              <a:t> of the importance of keeping Green </a:t>
            </a:r>
            <a:r>
              <a:rPr lang="en-US" sz="1200" baseline="0" dirty="0" err="1" smtClean="0"/>
              <a:t>Stormwater</a:t>
            </a:r>
            <a:r>
              <a:rPr lang="en-US" sz="1200" baseline="0" dirty="0" smtClean="0"/>
              <a:t> Practices well-maintained.  You have learned:</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Why</a:t>
            </a:r>
            <a:r>
              <a:rPr lang="en-US" sz="1200" baseline="0" dirty="0" smtClean="0"/>
              <a:t> it is important to maintain Green </a:t>
            </a:r>
            <a:r>
              <a:rPr lang="en-US" sz="1200" baseline="0" dirty="0" err="1" smtClean="0"/>
              <a:t>Stormwater</a:t>
            </a:r>
            <a:r>
              <a:rPr lang="en-US" sz="1200" baseline="0" dirty="0" smtClean="0"/>
              <a:t> practices to keep the systems functioning</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What maintenance issues can arise for each of the components in a </a:t>
            </a:r>
            <a:r>
              <a:rPr lang="en-US" sz="1200" baseline="0" dirty="0" err="1" smtClean="0"/>
              <a:t>stormwater</a:t>
            </a:r>
            <a:r>
              <a:rPr lang="en-US" sz="1200" baseline="0" dirty="0" smtClean="0"/>
              <a:t> management system</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The specific steps that can be taken to correct each of the maintenance issues</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concludes this presentation on maintaining stormwater</a:t>
            </a:r>
            <a:r>
              <a:rPr lang="en-US" sz="1200" kern="1200" baseline="0" dirty="0" smtClean="0">
                <a:solidFill>
                  <a:schemeClr val="tx1"/>
                </a:solidFill>
                <a:latin typeface="+mn-lt"/>
                <a:ea typeface="+mn-ea"/>
                <a:cs typeface="+mn-cs"/>
              </a:rPr>
              <a:t> management practices</a:t>
            </a:r>
            <a:r>
              <a:rPr lang="en-US" sz="1200" kern="1200" dirty="0" smtClean="0">
                <a:solidFill>
                  <a:schemeClr val="tx1"/>
                </a:solidFill>
                <a:latin typeface="+mn-lt"/>
                <a:ea typeface="+mn-ea"/>
                <a:cs typeface="+mn-cs"/>
              </a:rPr>
              <a:t> for green infrastructure. Thank you to our funder – the US Environmental Protection Agency Region III, and partners PHS, AKRF, Inc. and GreenTreks Network, which helped produce this series. </a:t>
            </a:r>
          </a:p>
          <a:p>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28</a:t>
            </a:fld>
            <a:endParaRPr lang="en-US"/>
          </a:p>
        </p:txBody>
      </p:sp>
    </p:spTree>
    <p:extLst>
      <p:ext uri="{BB962C8B-B14F-4D97-AF65-F5344CB8AC3E}">
        <p14:creationId xmlns:p14="http://schemas.microsoft.com/office/powerpoint/2010/main" val="262288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Bioretention</a:t>
            </a:r>
            <a:r>
              <a:rPr lang="en-US" baseline="0" dirty="0" smtClean="0"/>
              <a:t> systems are commonly called rain gardens - describing the most common form of bio-retention  that includes one or more recessed planting beds that receive stormwater.   Other practices include bio-swales, which are essentially densely planted ditches with a series of </a:t>
            </a:r>
            <a:r>
              <a:rPr lang="en-US" baseline="0" dirty="0" err="1" smtClean="0"/>
              <a:t>berms</a:t>
            </a:r>
            <a:r>
              <a:rPr lang="en-US" baseline="0" dirty="0" smtClean="0"/>
              <a:t> or check dams that hold and slowly move water along the swale to absorb and treat stormwater. Tree trenches are another form of bio-retention system, using trees as the main vegetation, with a sandy soil trench that extends from one tree pit to the next and gravel storage underneath – all designed to limit </a:t>
            </a:r>
            <a:r>
              <a:rPr lang="en-US" baseline="0" dirty="0" err="1" smtClean="0"/>
              <a:t>ponding</a:t>
            </a:r>
            <a:r>
              <a:rPr lang="en-US" baseline="0" dirty="0" smtClean="0"/>
              <a:t> at the surface.  </a:t>
            </a:r>
          </a:p>
          <a:p>
            <a:endParaRPr lang="en-US" dirty="0" smtClean="0"/>
          </a:p>
          <a:p>
            <a:r>
              <a:rPr lang="en-US" dirty="0" smtClean="0"/>
              <a:t>This is a drawing</a:t>
            </a:r>
            <a:r>
              <a:rPr lang="en-US" baseline="0" dirty="0" smtClean="0"/>
              <a:t> of a bio-retention system or rain garden.  All systems have 3 main components:</a:t>
            </a:r>
          </a:p>
          <a:p>
            <a:pPr marL="228600" indent="-228600">
              <a:buFont typeface="+mj-lt"/>
              <a:buAutoNum type="arabicPeriod"/>
            </a:pPr>
            <a:r>
              <a:rPr lang="en-US" baseline="0" dirty="0" smtClean="0"/>
              <a:t>An i</a:t>
            </a:r>
            <a:r>
              <a:rPr lang="en-US" dirty="0" smtClean="0"/>
              <a:t>nlet</a:t>
            </a:r>
            <a:r>
              <a:rPr lang="en-US" baseline="0" dirty="0" smtClean="0"/>
              <a:t> or </a:t>
            </a:r>
            <a:r>
              <a:rPr lang="en-US" dirty="0" smtClean="0"/>
              <a:t>entrance,</a:t>
            </a:r>
            <a:r>
              <a:rPr lang="en-US" baseline="0" dirty="0" smtClean="0"/>
              <a:t> </a:t>
            </a:r>
            <a:r>
              <a:rPr lang="en-US" dirty="0" smtClean="0"/>
              <a:t>where water enters</a:t>
            </a:r>
            <a:r>
              <a:rPr lang="en-US" baseline="0" dirty="0" smtClean="0"/>
              <a:t> the system. This can include any combination of storm drains, </a:t>
            </a:r>
            <a:r>
              <a:rPr lang="en-US" b="0" baseline="0" dirty="0" smtClean="0"/>
              <a:t>curb cuts or simple sheet flow of water into </a:t>
            </a:r>
            <a:r>
              <a:rPr lang="en-US" baseline="0" dirty="0" smtClean="0"/>
              <a:t>pipes, swales, or </a:t>
            </a:r>
            <a:r>
              <a:rPr lang="en-US" baseline="0" dirty="0" err="1" smtClean="0"/>
              <a:t>forebays</a:t>
            </a:r>
            <a:r>
              <a:rPr lang="en-US" baseline="0" dirty="0" smtClean="0"/>
              <a:t>.</a:t>
            </a:r>
            <a:endParaRPr lang="en-US" b="1" baseline="0" dirty="0" smtClean="0"/>
          </a:p>
          <a:p>
            <a:pPr marL="228600" indent="-228600">
              <a:buAutoNum type="arabicPeriod"/>
            </a:pPr>
            <a:r>
              <a:rPr lang="en-US" baseline="0" dirty="0" smtClean="0"/>
              <a:t>A planting bed, which is a recessed planting area that detains water, allows materials in the water to settle out and helps water to absorb into the ground.  The powerhouses of the rain garden are the porous soil and plants growing in the planting bed.  There may also be </a:t>
            </a:r>
            <a:r>
              <a:rPr lang="en-US" baseline="0" dirty="0" err="1" smtClean="0"/>
              <a:t>underdrains</a:t>
            </a:r>
            <a:r>
              <a:rPr lang="en-US" baseline="0" dirty="0" smtClean="0"/>
              <a:t> beneath the soil medium.</a:t>
            </a:r>
          </a:p>
          <a:p>
            <a:pPr marL="228600" indent="-228600">
              <a:buAutoNum type="arabicPeriod"/>
            </a:pPr>
            <a:r>
              <a:rPr lang="en-US" baseline="0" dirty="0" smtClean="0"/>
              <a:t>Water leaves the system through the outlet or exit when the level exceeds the designed </a:t>
            </a:r>
            <a:r>
              <a:rPr lang="en-US" baseline="0" dirty="0" err="1" smtClean="0"/>
              <a:t>ponding</a:t>
            </a:r>
            <a:r>
              <a:rPr lang="en-US" baseline="0" dirty="0" smtClean="0"/>
              <a:t> depth.  There are typically two outlets: an in-bed outlet made up of a riser pipe and cover and an overflow spillway, which is a depressed area in the </a:t>
            </a:r>
            <a:r>
              <a:rPr lang="en-US" baseline="0" dirty="0" err="1" smtClean="0"/>
              <a:t>berm</a:t>
            </a:r>
            <a:r>
              <a:rPr lang="en-US" baseline="0" dirty="0" smtClean="0"/>
              <a:t> or top edge of the system that directs water out of the system to a designated area. </a:t>
            </a:r>
          </a:p>
          <a:p>
            <a:pPr marL="228600" indent="-22860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Stormwater carries with it all the things it picks up along its journey to the system including sediment created from eroded soil particles.  When systems are not maintained or are overwhelmed by the excess material, this build up may bury the plants, clog the soil pores and obstruct the entrance and exit of the system, causing it to no longer function.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Stormwater can also carry debris and trash that it has picked up along its journey to the system.</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28600" indent="-228600">
              <a:buNone/>
            </a:pPr>
            <a:r>
              <a:rPr lang="en-US" baseline="0" dirty="0" smtClean="0"/>
              <a:t>In addition, weed seeds and unwanted plants can enter the system and may crowd out the other plants originally planted.    </a:t>
            </a:r>
            <a:endParaRPr lang="en-US" dirty="0" smtClean="0"/>
          </a:p>
          <a:p>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Each component of the system will have unique maintenance issues.  When maintaining</a:t>
            </a:r>
            <a:r>
              <a:rPr lang="en-US" baseline="0" dirty="0" smtClean="0"/>
              <a:t> a site, always check the inlets and outlets before you start work within the planting bed. </a:t>
            </a:r>
            <a:r>
              <a:rPr lang="en-US" dirty="0" smtClean="0"/>
              <a:t>Ensure that water is able</a:t>
            </a:r>
            <a:r>
              <a:rPr lang="en-US" baseline="0" dirty="0" smtClean="0"/>
              <a:t> to enter the bio-retention system unobstructed.  Clogging at the entrance of the inlet with sediment, leaf litter, or trash will cause water to bypass the system and cause erosion around the inlet.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water enters an open swale too quickly, or if part of the entrance is clogged, erosion can occur, causing gullies to form and plants to die in a soft-surface swale or in the planting bed of a hard surface swale.  </a:t>
            </a:r>
            <a:endParaRPr lang="en-US" dirty="0" smtClean="0"/>
          </a:p>
          <a:p>
            <a:endParaRPr lang="en-US" b="1" dirty="0" smtClean="0"/>
          </a:p>
        </p:txBody>
      </p:sp>
      <p:sp>
        <p:nvSpPr>
          <p:cNvPr id="4" name="Slide Number Placeholder 3"/>
          <p:cNvSpPr>
            <a:spLocks noGrp="1"/>
          </p:cNvSpPr>
          <p:nvPr>
            <p:ph type="sldNum" sz="quarter" idx="10"/>
          </p:nvPr>
        </p:nvSpPr>
        <p:spPr/>
        <p:txBody>
          <a:bodyPr/>
          <a:lstStyle/>
          <a:p>
            <a:fld id="{90D2341A-8BA4-234E-90D5-92E06D6FE10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stormwater enters these systems through the inlet, it slows down and drops the materials it was carrying. This can include road gravel, soil, and seeds. </a:t>
            </a:r>
          </a:p>
          <a:p>
            <a:r>
              <a:rPr lang="en-US" baseline="0" dirty="0" smtClean="0"/>
              <a:t>Floatable items like bottles and other trash usually stay in suspension until the water enters the planting bed and starts to drain.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Sediment can cause the entrance to be clogged or blocked, preventing the </a:t>
            </a:r>
            <a:r>
              <a:rPr lang="en-US" baseline="0" dirty="0" err="1" smtClean="0"/>
              <a:t>stormwater</a:t>
            </a:r>
            <a:r>
              <a:rPr lang="en-US" baseline="0" dirty="0" smtClean="0"/>
              <a:t> from entering the system.  In this case, grass has grown on the deposited sediment.</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4500" y="4724400"/>
            <a:ext cx="8229599" cy="1752600"/>
          </a:xfrm>
          <a:prstGeom prst="rect">
            <a:avLst/>
          </a:prstGeom>
        </p:spPr>
        <p:txBody>
          <a:bodyPr/>
          <a:lstStyle>
            <a:lvl1pPr marL="0" indent="0" algn="ctr">
              <a:buNone/>
              <a:defRPr b="1">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4500" y="4724400"/>
            <a:ext cx="8229599" cy="1752600"/>
          </a:xfrm>
          <a:prstGeom prst="rect">
            <a:avLst/>
          </a:prstGeom>
        </p:spPr>
        <p:txBody>
          <a:bodyPr/>
          <a:lstStyle>
            <a:lvl1pPr marL="0" indent="0" algn="ctr">
              <a:buNone/>
              <a:defRPr b="1">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41300"/>
            <a:ext cx="7771170" cy="685800"/>
          </a:xfrm>
          <a:prstGeom prst="rect">
            <a:avLst/>
          </a:prstGeom>
        </p:spPr>
        <p:txBody>
          <a:bodyPr/>
          <a:lstStyle>
            <a:lvl1pPr marL="0" indent="0" algn="l">
              <a:buNone/>
              <a:defRPr b="1">
                <a:solidFill>
                  <a:srgbClr val="00408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4500" y="4724400"/>
            <a:ext cx="8229599" cy="1752600"/>
          </a:xfrm>
          <a:prstGeom prst="rect">
            <a:avLst/>
          </a:prstGeom>
        </p:spPr>
        <p:txBody>
          <a:bodyPr/>
          <a:lstStyle>
            <a:lvl1pPr marL="0" indent="0" algn="ctr">
              <a:buNone/>
              <a:defRPr b="1">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41300"/>
            <a:ext cx="7771170" cy="685800"/>
          </a:xfrm>
          <a:prstGeom prst="rect">
            <a:avLst/>
          </a:prstGeom>
        </p:spPr>
        <p:txBody>
          <a:bodyPr/>
          <a:lstStyle>
            <a:lvl1pPr marL="0" indent="0" algn="l">
              <a:buNone/>
              <a:defRPr b="1">
                <a:solidFill>
                  <a:srgbClr val="00408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4500" y="4724400"/>
            <a:ext cx="8229599" cy="1752600"/>
          </a:xfrm>
          <a:prstGeom prst="rect">
            <a:avLst/>
          </a:prstGeom>
        </p:spPr>
        <p:txBody>
          <a:bodyPr/>
          <a:lstStyle>
            <a:lvl1pPr marL="0" indent="0" algn="ctr">
              <a:buNone/>
              <a:defRPr b="1">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theme" Target="../theme/theme2.xml"/><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HS_logo.png"/>
          <p:cNvPicPr>
            <a:picLocks noChangeAspect="1"/>
          </p:cNvPicPr>
          <p:nvPr userDrawn="1"/>
        </p:nvPicPr>
        <p:blipFill>
          <a:blip r:embed="rId3"/>
          <a:srcRect l="33212" t="27639" r="33434" b="28001"/>
          <a:stretch>
            <a:fillRect/>
          </a:stretch>
        </p:blipFill>
        <p:spPr>
          <a:xfrm>
            <a:off x="3566254" y="757169"/>
            <a:ext cx="2034446" cy="350156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rot="5400000" flipV="1">
            <a:off x="-3142158" y="3368037"/>
            <a:ext cx="6858003" cy="121923"/>
          </a:xfrm>
          <a:prstGeom prst="rect">
            <a:avLst/>
          </a:prstGeom>
          <a:solidFill>
            <a:srgbClr val="8FD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HS_logo.png"/>
          <p:cNvPicPr>
            <a:picLocks noChangeAspect="1"/>
          </p:cNvPicPr>
          <p:nvPr userDrawn="1"/>
        </p:nvPicPr>
        <p:blipFill>
          <a:blip r:embed="rId5"/>
          <a:srcRect l="33212" t="27639" r="33434" b="36634"/>
          <a:stretch>
            <a:fillRect/>
          </a:stretch>
        </p:blipFill>
        <p:spPr>
          <a:xfrm>
            <a:off x="8286354" y="5756856"/>
            <a:ext cx="678232" cy="940158"/>
          </a:xfrm>
          <a:prstGeom prst="rect">
            <a:avLst/>
          </a:prstGeom>
        </p:spPr>
      </p:pic>
      <p:sp>
        <p:nvSpPr>
          <p:cNvPr id="11" name="Rectangle 10"/>
          <p:cNvSpPr/>
          <p:nvPr userDrawn="1"/>
        </p:nvSpPr>
        <p:spPr>
          <a:xfrm rot="5400000" flipV="1">
            <a:off x="-3252467" y="3368037"/>
            <a:ext cx="6858003" cy="121923"/>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rot="5400000" flipV="1">
            <a:off x="-3370579" y="3368037"/>
            <a:ext cx="6858003" cy="121923"/>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7" r:id="rId1"/>
    <p:sldLayoutId id="2147483663" r:id="rId2"/>
    <p:sldLayoutId id="214748366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HS_main_1827_horiz_desc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964" y="911940"/>
            <a:ext cx="6116348" cy="1519500"/>
          </a:xfrm>
          <a:prstGeom prst="rect">
            <a:avLst/>
          </a:prstGeom>
        </p:spPr>
      </p:pic>
      <p:pic>
        <p:nvPicPr>
          <p:cNvPr id="5" name="Picture 4" descr="leav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61" y="0"/>
            <a:ext cx="8972714" cy="908243"/>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rot="5400000" flipV="1">
            <a:off x="-3142158" y="3368037"/>
            <a:ext cx="6858003" cy="121923"/>
          </a:xfrm>
          <a:prstGeom prst="rect">
            <a:avLst/>
          </a:prstGeom>
          <a:solidFill>
            <a:srgbClr val="8FD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HS_logo.png"/>
          <p:cNvPicPr>
            <a:picLocks noChangeAspect="1"/>
          </p:cNvPicPr>
          <p:nvPr userDrawn="1"/>
        </p:nvPicPr>
        <p:blipFill>
          <a:blip r:embed="rId4"/>
          <a:srcRect l="33212" t="27639" r="33434" b="36634"/>
          <a:stretch>
            <a:fillRect/>
          </a:stretch>
        </p:blipFill>
        <p:spPr>
          <a:xfrm>
            <a:off x="8286354" y="5756856"/>
            <a:ext cx="678232" cy="940158"/>
          </a:xfrm>
          <a:prstGeom prst="rect">
            <a:avLst/>
          </a:prstGeom>
        </p:spPr>
      </p:pic>
      <p:sp>
        <p:nvSpPr>
          <p:cNvPr id="11" name="Rectangle 10"/>
          <p:cNvSpPr/>
          <p:nvPr userDrawn="1"/>
        </p:nvSpPr>
        <p:spPr>
          <a:xfrm rot="5400000" flipV="1">
            <a:off x="-3252467" y="3368037"/>
            <a:ext cx="6858003" cy="121923"/>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rot="5400000" flipV="1">
            <a:off x="-3370579" y="3368037"/>
            <a:ext cx="6858003" cy="121923"/>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6" r:id="rId1"/>
    <p:sldLayoutId id="214748366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604" y="3152894"/>
            <a:ext cx="9413477" cy="1323439"/>
          </a:xfrm>
          <a:prstGeom prst="rect">
            <a:avLst/>
          </a:prstGeom>
        </p:spPr>
        <p:txBody>
          <a:bodyPr wrap="square">
            <a:spAutoFit/>
          </a:bodyPr>
          <a:lstStyle/>
          <a:p>
            <a:r>
              <a:rPr lang="en-US" sz="4000" b="1" dirty="0" smtClean="0">
                <a:solidFill>
                  <a:schemeClr val="tx1">
                    <a:lumMod val="65000"/>
                    <a:lumOff val="35000"/>
                  </a:schemeClr>
                </a:solidFill>
                <a:latin typeface="Century Gothic" pitchFamily="34" charset="0"/>
              </a:rPr>
              <a:t>Spring and Summer Maintenance of </a:t>
            </a:r>
            <a:r>
              <a:rPr lang="en-US" sz="4000" b="1" dirty="0" err="1" smtClean="0">
                <a:solidFill>
                  <a:schemeClr val="tx1">
                    <a:lumMod val="65000"/>
                    <a:lumOff val="35000"/>
                  </a:schemeClr>
                </a:solidFill>
                <a:latin typeface="Century Gothic" pitchFamily="34" charset="0"/>
              </a:rPr>
              <a:t>Stormwater</a:t>
            </a:r>
            <a:r>
              <a:rPr lang="en-US" sz="4000" b="1" dirty="0" smtClean="0">
                <a:solidFill>
                  <a:schemeClr val="tx1">
                    <a:lumMod val="65000"/>
                    <a:lumOff val="35000"/>
                  </a:schemeClr>
                </a:solidFill>
                <a:latin typeface="Century Gothic" pitchFamily="34" charset="0"/>
              </a:rPr>
              <a:t> Management Practices</a:t>
            </a:r>
          </a:p>
        </p:txBody>
      </p:sp>
      <p:sp>
        <p:nvSpPr>
          <p:cNvPr id="5" name="TextBox 4"/>
          <p:cNvSpPr txBox="1"/>
          <p:nvPr/>
        </p:nvSpPr>
        <p:spPr>
          <a:xfrm>
            <a:off x="4553712" y="5394960"/>
            <a:ext cx="3376181" cy="646331"/>
          </a:xfrm>
          <a:prstGeom prst="rect">
            <a:avLst/>
          </a:prstGeom>
          <a:noFill/>
        </p:spPr>
        <p:txBody>
          <a:bodyPr wrap="none" rtlCol="0">
            <a:spAutoFit/>
          </a:bodyPr>
          <a:lstStyle/>
          <a:p>
            <a:r>
              <a:rPr lang="en-US" dirty="0" smtClean="0"/>
              <a:t>Prepared by: Emma Melvin, PHS</a:t>
            </a:r>
          </a:p>
          <a:p>
            <a:r>
              <a:rPr lang="en-US" dirty="0" smtClean="0"/>
              <a:t>                        Barley Van </a:t>
            </a:r>
            <a:r>
              <a:rPr lang="en-US" dirty="0" err="1" smtClean="0"/>
              <a:t>Clief</a:t>
            </a:r>
            <a:r>
              <a:rPr lang="en-US" dirty="0" smtClean="0"/>
              <a:t>, PHS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https://lh5.googleusercontent.com/-gpBMrNVpLX4/Ua92O9dYsZI/AAAAAAAACIU/JdVZ98QXho0/w918-h292-no/IMG_4618.JPG"/>
          <p:cNvPicPr>
            <a:picLocks noChangeAspect="1" noChangeArrowheads="1"/>
          </p:cNvPicPr>
          <p:nvPr/>
        </p:nvPicPr>
        <p:blipFill>
          <a:blip r:embed="rId3"/>
          <a:srcRect/>
          <a:stretch>
            <a:fillRect/>
          </a:stretch>
        </p:blipFill>
        <p:spPr bwMode="auto">
          <a:xfrm>
            <a:off x="400050" y="1135903"/>
            <a:ext cx="8743950" cy="2781300"/>
          </a:xfrm>
          <a:prstGeom prst="roundRect">
            <a:avLst/>
          </a:prstGeom>
          <a:noFill/>
        </p:spPr>
      </p:pic>
      <p:cxnSp>
        <p:nvCxnSpPr>
          <p:cNvPr id="10" name="Straight Arrow Connector 9"/>
          <p:cNvCxnSpPr/>
          <p:nvPr/>
        </p:nvCxnSpPr>
        <p:spPr>
          <a:xfrm flipH="1" flipV="1">
            <a:off x="4194612" y="3478291"/>
            <a:ext cx="1467944" cy="1773886"/>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28584" y="5244065"/>
            <a:ext cx="2695904" cy="1200329"/>
          </a:xfrm>
          <a:prstGeom prst="rect">
            <a:avLst/>
          </a:prstGeom>
          <a:noFill/>
        </p:spPr>
        <p:txBody>
          <a:bodyPr wrap="square" rtlCol="0">
            <a:spAutoFit/>
          </a:bodyPr>
          <a:lstStyle/>
          <a:p>
            <a:r>
              <a:rPr lang="en-US" sz="2400" dirty="0" smtClean="0"/>
              <a:t>Sediment in the garden/</a:t>
            </a:r>
          </a:p>
          <a:p>
            <a:r>
              <a:rPr lang="en-US" sz="2400" dirty="0" smtClean="0"/>
              <a:t>Plant die-back</a:t>
            </a:r>
            <a:endParaRPr lang="en-US" sz="2400" dirty="0"/>
          </a:p>
        </p:txBody>
      </p:sp>
      <p:sp>
        <p:nvSpPr>
          <p:cNvPr id="7" name="Subtitle 1"/>
          <p:cNvSpPr>
            <a:spLocks noGrp="1"/>
          </p:cNvSpPr>
          <p:nvPr>
            <p:ph type="subTitle" idx="1"/>
          </p:nvPr>
        </p:nvSpPr>
        <p:spPr>
          <a:xfrm>
            <a:off x="477521" y="181864"/>
            <a:ext cx="8184054" cy="685800"/>
          </a:xfrm>
        </p:spPr>
        <p:txBody>
          <a:bodyPr/>
          <a:lstStyle/>
          <a:p>
            <a:pPr algn="ctr"/>
            <a:r>
              <a:rPr lang="en-US" sz="3600" dirty="0" smtClean="0">
                <a:solidFill>
                  <a:schemeClr val="tx1">
                    <a:lumMod val="65000"/>
                    <a:lumOff val="35000"/>
                  </a:schemeClr>
                </a:solidFill>
                <a:latin typeface="Century Gothic" pitchFamily="34" charset="0"/>
              </a:rPr>
              <a:t>Sediment Flows in with Water</a:t>
            </a:r>
          </a:p>
          <a:p>
            <a:pPr algn="ctr"/>
            <a:endParaRPr lang="en-US" dirty="0"/>
          </a:p>
        </p:txBody>
      </p:sp>
      <p:cxnSp>
        <p:nvCxnSpPr>
          <p:cNvPr id="6" name="Straight Connector 5"/>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77521" y="200152"/>
            <a:ext cx="8184054" cy="685800"/>
          </a:xfrm>
        </p:spPr>
        <p:txBody>
          <a:bodyPr/>
          <a:lstStyle/>
          <a:p>
            <a:pPr algn="ctr"/>
            <a:r>
              <a:rPr lang="en-US" sz="3600" dirty="0" smtClean="0">
                <a:solidFill>
                  <a:schemeClr val="tx1">
                    <a:lumMod val="65000"/>
                    <a:lumOff val="35000"/>
                  </a:schemeClr>
                </a:solidFill>
                <a:latin typeface="Century Gothic" pitchFamily="34" charset="0"/>
              </a:rPr>
              <a:t>Sediment Flows in with Water</a:t>
            </a:r>
          </a:p>
          <a:p>
            <a:endParaRPr lang="en-US" dirty="0"/>
          </a:p>
        </p:txBody>
      </p:sp>
      <p:pic>
        <p:nvPicPr>
          <p:cNvPr id="3" name="Picture 2" descr="http://gfccommunityforestry.files.wordpress.com/2010/06/bioretention_park.jpg"/>
          <p:cNvPicPr>
            <a:picLocks noChangeAspect="1" noChangeArrowheads="1"/>
          </p:cNvPicPr>
          <p:nvPr/>
        </p:nvPicPr>
        <p:blipFill>
          <a:blip r:embed="rId3"/>
          <a:srcRect/>
          <a:stretch>
            <a:fillRect/>
          </a:stretch>
        </p:blipFill>
        <p:spPr bwMode="auto">
          <a:xfrm>
            <a:off x="902994" y="824275"/>
            <a:ext cx="7260030" cy="5459545"/>
          </a:xfrm>
          <a:prstGeom prst="roundRect">
            <a:avLst/>
          </a:prstGeom>
          <a:noFill/>
        </p:spPr>
      </p:pic>
      <p:cxnSp>
        <p:nvCxnSpPr>
          <p:cNvPr id="6" name="Straight Arrow Connector 5"/>
          <p:cNvCxnSpPr/>
          <p:nvPr/>
        </p:nvCxnSpPr>
        <p:spPr>
          <a:xfrm flipV="1">
            <a:off x="2270234" y="5590424"/>
            <a:ext cx="882869" cy="548696"/>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60401" y="6277552"/>
            <a:ext cx="3894082" cy="461665"/>
          </a:xfrm>
          <a:prstGeom prst="rect">
            <a:avLst/>
          </a:prstGeom>
          <a:noFill/>
        </p:spPr>
        <p:txBody>
          <a:bodyPr wrap="square" rtlCol="0">
            <a:spAutoFit/>
          </a:bodyPr>
          <a:lstStyle/>
          <a:p>
            <a:r>
              <a:rPr lang="en-US" sz="2400" dirty="0" smtClean="0"/>
              <a:t>Sediment entering the garden </a:t>
            </a:r>
            <a:endParaRPr lang="en-US" sz="2400" dirty="0"/>
          </a:p>
        </p:txBody>
      </p:sp>
      <p:cxnSp>
        <p:nvCxnSpPr>
          <p:cNvPr id="10" name="Straight Arrow Connector 9"/>
          <p:cNvCxnSpPr/>
          <p:nvPr/>
        </p:nvCxnSpPr>
        <p:spPr>
          <a:xfrm flipH="1" flipV="1">
            <a:off x="4705131" y="4365234"/>
            <a:ext cx="1467944" cy="1773886"/>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28584" y="6228956"/>
            <a:ext cx="3234440" cy="461665"/>
          </a:xfrm>
          <a:prstGeom prst="rect">
            <a:avLst/>
          </a:prstGeom>
          <a:noFill/>
        </p:spPr>
        <p:txBody>
          <a:bodyPr wrap="square" rtlCol="0">
            <a:spAutoFit/>
          </a:bodyPr>
          <a:lstStyle/>
          <a:p>
            <a:r>
              <a:rPr lang="en-US" sz="2400" dirty="0" smtClean="0"/>
              <a:t>Sediment in the forebay</a:t>
            </a:r>
            <a:endParaRPr lang="en-US" sz="2400" dirty="0"/>
          </a:p>
        </p:txBody>
      </p:sp>
      <p:cxnSp>
        <p:nvCxnSpPr>
          <p:cNvPr id="9" name="Straight Connector 8"/>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881" y="1397478"/>
            <a:ext cx="8595360" cy="5460522"/>
          </a:xfrm>
          <a:prstGeom prst="rect">
            <a:avLst/>
          </a:prstGeom>
          <a:solidFill>
            <a:srgbClr val="8FD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164272" y="186435"/>
            <a:ext cx="8778559" cy="1156179"/>
          </a:xfrm>
        </p:spPr>
        <p:txBody>
          <a:bodyPr/>
          <a:lstStyle/>
          <a:p>
            <a:pPr algn="ctr"/>
            <a:r>
              <a:rPr lang="en-US" sz="3600" dirty="0" smtClean="0">
                <a:solidFill>
                  <a:schemeClr val="tx1">
                    <a:lumMod val="65000"/>
                    <a:lumOff val="35000"/>
                  </a:schemeClr>
                </a:solidFill>
                <a:latin typeface="Century Gothic" pitchFamily="34" charset="0"/>
              </a:rPr>
              <a:t>Maintenance on Exit/Outlets</a:t>
            </a:r>
            <a:endParaRPr lang="en-US" sz="3600" dirty="0">
              <a:solidFill>
                <a:schemeClr val="tx1">
                  <a:lumMod val="65000"/>
                  <a:lumOff val="35000"/>
                </a:schemeClr>
              </a:solidFill>
              <a:latin typeface="Century Gothic" pitchFamily="34" charset="0"/>
            </a:endParaRPr>
          </a:p>
        </p:txBody>
      </p:sp>
      <p:graphicFrame>
        <p:nvGraphicFramePr>
          <p:cNvPr id="6" name="Table 5"/>
          <p:cNvGraphicFramePr>
            <a:graphicFrameLocks noGrp="1"/>
          </p:cNvGraphicFramePr>
          <p:nvPr/>
        </p:nvGraphicFramePr>
        <p:xfrm>
          <a:off x="879892" y="1880558"/>
          <a:ext cx="7551678" cy="2987040"/>
        </p:xfrm>
        <a:graphic>
          <a:graphicData uri="http://schemas.openxmlformats.org/drawingml/2006/table">
            <a:tbl>
              <a:tblPr firstRow="1" bandRow="1">
                <a:tableStyleId>{5C22544A-7EE6-4342-B048-85BDC9FD1C3A}</a:tableStyleId>
              </a:tblPr>
              <a:tblGrid>
                <a:gridCol w="3775839"/>
                <a:gridCol w="3775839"/>
              </a:tblGrid>
              <a:tr h="370840">
                <a:tc>
                  <a:txBody>
                    <a:bodyPr/>
                    <a:lstStyle/>
                    <a:p>
                      <a:r>
                        <a:rPr lang="en-US" sz="3200" dirty="0" smtClean="0"/>
                        <a:t>Problems:</a:t>
                      </a:r>
                      <a:endParaRPr lang="en-US" sz="3200" dirty="0"/>
                    </a:p>
                  </a:txBody>
                  <a:tcPr/>
                </a:tc>
                <a:tc>
                  <a:txBody>
                    <a:bodyPr/>
                    <a:lstStyle/>
                    <a:p>
                      <a:r>
                        <a:rPr lang="en-US" sz="3200" dirty="0" smtClean="0"/>
                        <a:t>Solutions :</a:t>
                      </a:r>
                    </a:p>
                  </a:txBody>
                  <a:tcPr/>
                </a:tc>
              </a:tr>
              <a:tr h="370840">
                <a:tc>
                  <a:txBody>
                    <a:bodyPr/>
                    <a:lstStyle/>
                    <a:p>
                      <a:r>
                        <a:rPr lang="en-US" sz="2000" dirty="0" smtClean="0"/>
                        <a:t>Erosion</a:t>
                      </a:r>
                      <a:endParaRPr lang="en-US" sz="2000" dirty="0"/>
                    </a:p>
                  </a:txBody>
                  <a:tcPr/>
                </a:tc>
                <a:tc>
                  <a:txBody>
                    <a:bodyPr/>
                    <a:lstStyle/>
                    <a:p>
                      <a:r>
                        <a:rPr lang="en-US" sz="2000" dirty="0" smtClean="0"/>
                        <a:t>Add</a:t>
                      </a:r>
                      <a:r>
                        <a:rPr lang="en-US" sz="2000" baseline="0" dirty="0" smtClean="0"/>
                        <a:t> stones around the outlet inside the bed and at the bottom of exit for the overflow</a:t>
                      </a:r>
                      <a:endParaRPr lang="en-US" sz="2000" dirty="0"/>
                    </a:p>
                  </a:txBody>
                  <a:tcPr/>
                </a:tc>
              </a:tr>
              <a:tr h="370840">
                <a:tc>
                  <a:txBody>
                    <a:bodyPr/>
                    <a:lstStyle/>
                    <a:p>
                      <a:r>
                        <a:rPr lang="en-US" sz="2000" dirty="0" smtClean="0"/>
                        <a:t>Clogging</a:t>
                      </a:r>
                      <a:endParaRPr lang="en-US" sz="2000" dirty="0"/>
                    </a:p>
                  </a:txBody>
                  <a:tcPr/>
                </a:tc>
                <a:tc>
                  <a:txBody>
                    <a:bodyPr/>
                    <a:lstStyle/>
                    <a:p>
                      <a:r>
                        <a:rPr lang="en-US" sz="2000" dirty="0" smtClean="0"/>
                        <a:t>Clear</a:t>
                      </a:r>
                      <a:r>
                        <a:rPr lang="en-US" sz="2000" baseline="0" dirty="0" smtClean="0"/>
                        <a:t> sediment or debris from rise pipe grate and swales at every visit</a:t>
                      </a:r>
                      <a:endParaRPr lang="en-US" sz="2000" dirty="0"/>
                    </a:p>
                  </a:txBody>
                  <a:tcPr/>
                </a:tc>
              </a:tr>
              <a:tr h="370840">
                <a:tc>
                  <a:txBody>
                    <a:bodyPr/>
                    <a:lstStyle/>
                    <a:p>
                      <a:r>
                        <a:rPr lang="en-US" sz="2000" dirty="0" err="1" smtClean="0"/>
                        <a:t>Gullying</a:t>
                      </a:r>
                      <a:endParaRPr lang="en-US" sz="2000" dirty="0"/>
                    </a:p>
                  </a:txBody>
                  <a:tcPr/>
                </a:tc>
                <a:tc>
                  <a:txBody>
                    <a:bodyPr/>
                    <a:lstStyle/>
                    <a:p>
                      <a:r>
                        <a:rPr lang="en-US" sz="2000" dirty="0" smtClean="0"/>
                        <a:t>Dense planting or additional stone</a:t>
                      </a:r>
                      <a:endParaRPr lang="en-US" sz="2000" dirty="0"/>
                    </a:p>
                  </a:txBody>
                  <a:tcPr/>
                </a:tc>
              </a:tr>
            </a:tbl>
          </a:graphicData>
        </a:graphic>
      </p:graphicFrame>
      <p:cxnSp>
        <p:nvCxnSpPr>
          <p:cNvPr id="5" name="Straight Connector 4"/>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78689" y="186436"/>
            <a:ext cx="7771170" cy="685800"/>
          </a:xfrm>
        </p:spPr>
        <p:txBody>
          <a:bodyPr/>
          <a:lstStyle/>
          <a:p>
            <a:pPr algn="ctr"/>
            <a:r>
              <a:rPr lang="en-US" sz="3600" dirty="0" smtClean="0">
                <a:solidFill>
                  <a:schemeClr val="tx1">
                    <a:lumMod val="65000"/>
                    <a:lumOff val="35000"/>
                  </a:schemeClr>
                </a:solidFill>
                <a:latin typeface="Century Gothic" pitchFamily="34" charset="0"/>
              </a:rPr>
              <a:t>Removing Debris from Outlet</a:t>
            </a:r>
            <a:endParaRPr lang="en-US" sz="3600" dirty="0">
              <a:solidFill>
                <a:schemeClr val="tx1">
                  <a:lumMod val="65000"/>
                  <a:lumOff val="35000"/>
                </a:schemeClr>
              </a:solidFill>
              <a:latin typeface="Century Gothic" pitchFamily="34" charset="0"/>
            </a:endParaRPr>
          </a:p>
        </p:txBody>
      </p:sp>
      <p:pic>
        <p:nvPicPr>
          <p:cNvPr id="5" name="Picture 6" descr="debris"/>
          <p:cNvPicPr>
            <a:picLocks noChangeAspect="1" noChangeArrowheads="1"/>
          </p:cNvPicPr>
          <p:nvPr/>
        </p:nvPicPr>
        <p:blipFill>
          <a:blip r:embed="rId3"/>
          <a:srcRect r="5653"/>
          <a:stretch>
            <a:fillRect/>
          </a:stretch>
        </p:blipFill>
        <p:spPr>
          <a:xfrm>
            <a:off x="695955" y="976148"/>
            <a:ext cx="3669011" cy="5185104"/>
          </a:xfrm>
          <a:prstGeom prst="roundRect">
            <a:avLst/>
          </a:prstGeom>
          <a:noFill/>
          <a:ln/>
        </p:spPr>
      </p:pic>
      <p:pic>
        <p:nvPicPr>
          <p:cNvPr id="6" name="Picture 5" descr="clogging"/>
          <p:cNvPicPr>
            <a:picLocks noChangeAspect="1" noChangeArrowheads="1"/>
          </p:cNvPicPr>
          <p:nvPr/>
        </p:nvPicPr>
        <p:blipFill>
          <a:blip r:embed="rId4"/>
          <a:srcRect r="11148"/>
          <a:stretch>
            <a:fillRect/>
          </a:stretch>
        </p:blipFill>
        <p:spPr>
          <a:xfrm>
            <a:off x="4377747" y="927100"/>
            <a:ext cx="3672726" cy="5234152"/>
          </a:xfrm>
          <a:prstGeom prst="roundRect">
            <a:avLst/>
          </a:prstGeom>
          <a:noFill/>
          <a:ln/>
        </p:spPr>
      </p:pic>
      <p:pic>
        <p:nvPicPr>
          <p:cNvPr id="9" name="Picture 8" descr="mulch clogging outlet.png"/>
          <p:cNvPicPr>
            <a:picLocks noChangeAspect="1"/>
          </p:cNvPicPr>
          <p:nvPr/>
        </p:nvPicPr>
        <p:blipFill>
          <a:blip r:embed="rId5"/>
          <a:srcRect l="9899"/>
          <a:stretch>
            <a:fillRect/>
          </a:stretch>
        </p:blipFill>
        <p:spPr>
          <a:xfrm>
            <a:off x="705020" y="924389"/>
            <a:ext cx="7345453" cy="5615590"/>
          </a:xfrm>
          <a:prstGeom prst="roundRect">
            <a:avLst/>
          </a:prstGeom>
        </p:spPr>
      </p:pic>
      <p:cxnSp>
        <p:nvCxnSpPr>
          <p:cNvPr id="7" name="Straight Connector 6"/>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78689" y="186436"/>
            <a:ext cx="7771170" cy="685800"/>
          </a:xfrm>
        </p:spPr>
        <p:txBody>
          <a:bodyPr/>
          <a:lstStyle/>
          <a:p>
            <a:pPr algn="ctr"/>
            <a:r>
              <a:rPr lang="en-US" sz="3600" dirty="0" smtClean="0">
                <a:solidFill>
                  <a:schemeClr val="tx1">
                    <a:lumMod val="65000"/>
                    <a:lumOff val="35000"/>
                  </a:schemeClr>
                </a:solidFill>
                <a:latin typeface="Century Gothic" pitchFamily="34" charset="0"/>
              </a:rPr>
              <a:t>Removing Debris from Outlet</a:t>
            </a:r>
            <a:endParaRPr lang="en-US" sz="3600" dirty="0">
              <a:solidFill>
                <a:schemeClr val="tx1">
                  <a:lumMod val="65000"/>
                  <a:lumOff val="35000"/>
                </a:schemeClr>
              </a:solidFill>
              <a:latin typeface="Century Gothic" pitchFamily="34" charset="0"/>
            </a:endParaRPr>
          </a:p>
        </p:txBody>
      </p:sp>
      <p:pic>
        <p:nvPicPr>
          <p:cNvPr id="5" name="Picture 6" descr="debris"/>
          <p:cNvPicPr>
            <a:picLocks noChangeAspect="1" noChangeArrowheads="1"/>
          </p:cNvPicPr>
          <p:nvPr/>
        </p:nvPicPr>
        <p:blipFill>
          <a:blip r:embed="rId3"/>
          <a:srcRect r="5653"/>
          <a:stretch>
            <a:fillRect/>
          </a:stretch>
        </p:blipFill>
        <p:spPr>
          <a:xfrm>
            <a:off x="695955" y="976148"/>
            <a:ext cx="3669011" cy="5185104"/>
          </a:xfrm>
          <a:prstGeom prst="roundRect">
            <a:avLst/>
          </a:prstGeom>
          <a:noFill/>
          <a:ln/>
        </p:spPr>
      </p:pic>
      <p:pic>
        <p:nvPicPr>
          <p:cNvPr id="6" name="Picture 5" descr="clogging"/>
          <p:cNvPicPr>
            <a:picLocks noChangeAspect="1" noChangeArrowheads="1"/>
          </p:cNvPicPr>
          <p:nvPr/>
        </p:nvPicPr>
        <p:blipFill>
          <a:blip r:embed="rId4"/>
          <a:srcRect r="11148"/>
          <a:stretch>
            <a:fillRect/>
          </a:stretch>
        </p:blipFill>
        <p:spPr>
          <a:xfrm>
            <a:off x="4505763" y="927100"/>
            <a:ext cx="3672726" cy="5234152"/>
          </a:xfrm>
          <a:prstGeom prst="roundRect">
            <a:avLst/>
          </a:prstGeom>
          <a:noFill/>
          <a:ln/>
        </p:spPr>
      </p:pic>
      <p:cxnSp>
        <p:nvCxnSpPr>
          <p:cNvPr id="7" name="Straight Connector 6"/>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78689" y="182646"/>
            <a:ext cx="7771170" cy="685800"/>
          </a:xfrm>
        </p:spPr>
        <p:txBody>
          <a:bodyPr/>
          <a:lstStyle/>
          <a:p>
            <a:pPr algn="ctr"/>
            <a:r>
              <a:rPr lang="en-US" sz="3600" dirty="0" smtClean="0">
                <a:solidFill>
                  <a:schemeClr val="tx1">
                    <a:lumMod val="65000"/>
                    <a:lumOff val="35000"/>
                  </a:schemeClr>
                </a:solidFill>
                <a:latin typeface="Century Gothic" pitchFamily="34" charset="0"/>
              </a:rPr>
              <a:t>Mulch in the Garden</a:t>
            </a:r>
            <a:endParaRPr lang="en-US" sz="3600" dirty="0">
              <a:solidFill>
                <a:schemeClr val="tx1">
                  <a:lumMod val="65000"/>
                  <a:lumOff val="35000"/>
                </a:schemeClr>
              </a:solidFill>
              <a:latin typeface="Century Gothic" pitchFamily="34" charset="0"/>
            </a:endParaRPr>
          </a:p>
        </p:txBody>
      </p:sp>
      <p:pic>
        <p:nvPicPr>
          <p:cNvPr id="4" name="Picture 3" descr="mulch washed away and some erosion in bed.png"/>
          <p:cNvPicPr>
            <a:picLocks noChangeAspect="1"/>
          </p:cNvPicPr>
          <p:nvPr/>
        </p:nvPicPr>
        <p:blipFill>
          <a:blip r:embed="rId3"/>
          <a:srcRect l="6250" r="6929"/>
          <a:stretch>
            <a:fillRect/>
          </a:stretch>
        </p:blipFill>
        <p:spPr>
          <a:xfrm>
            <a:off x="1327433" y="1098710"/>
            <a:ext cx="6481543" cy="5182586"/>
          </a:xfrm>
          <a:prstGeom prst="roundRect">
            <a:avLst/>
          </a:prstGeom>
        </p:spPr>
      </p:pic>
      <p:sp>
        <p:nvSpPr>
          <p:cNvPr id="8" name="TextBox 7"/>
          <p:cNvSpPr txBox="1"/>
          <p:nvPr/>
        </p:nvSpPr>
        <p:spPr>
          <a:xfrm>
            <a:off x="2852928" y="6281296"/>
            <a:ext cx="3456267" cy="461665"/>
          </a:xfrm>
          <a:prstGeom prst="rect">
            <a:avLst/>
          </a:prstGeom>
          <a:noFill/>
        </p:spPr>
        <p:txBody>
          <a:bodyPr wrap="none" rtlCol="0">
            <a:spAutoFit/>
          </a:bodyPr>
          <a:lstStyle/>
          <a:p>
            <a:r>
              <a:rPr lang="en-US" sz="2400" dirty="0" smtClean="0"/>
              <a:t>Mulch shifted out of place</a:t>
            </a:r>
            <a:endParaRPr lang="en-US" sz="2400" dirty="0"/>
          </a:p>
        </p:txBody>
      </p:sp>
      <p:cxnSp>
        <p:nvCxnSpPr>
          <p:cNvPr id="5" name="Straight Connector 4"/>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78689" y="186436"/>
            <a:ext cx="7771170" cy="685800"/>
          </a:xfrm>
        </p:spPr>
        <p:txBody>
          <a:bodyPr/>
          <a:lstStyle/>
          <a:p>
            <a:pPr algn="ctr"/>
            <a:r>
              <a:rPr lang="en-US" sz="3600" dirty="0" smtClean="0">
                <a:solidFill>
                  <a:schemeClr val="tx1">
                    <a:lumMod val="65000"/>
                    <a:lumOff val="35000"/>
                  </a:schemeClr>
                </a:solidFill>
                <a:latin typeface="Century Gothic" pitchFamily="34" charset="0"/>
              </a:rPr>
              <a:t>Removing Debris from Outlet</a:t>
            </a:r>
            <a:endParaRPr lang="en-US" sz="3600" dirty="0">
              <a:solidFill>
                <a:schemeClr val="tx1">
                  <a:lumMod val="65000"/>
                  <a:lumOff val="35000"/>
                </a:schemeClr>
              </a:solidFill>
              <a:latin typeface="Century Gothic" pitchFamily="34" charset="0"/>
            </a:endParaRPr>
          </a:p>
        </p:txBody>
      </p:sp>
      <p:pic>
        <p:nvPicPr>
          <p:cNvPr id="7" name="Picture 6" descr="mulch at outlet.png"/>
          <p:cNvPicPr>
            <a:picLocks noChangeAspect="1"/>
          </p:cNvPicPr>
          <p:nvPr/>
        </p:nvPicPr>
        <p:blipFill>
          <a:blip r:embed="rId3"/>
          <a:srcRect r="15822"/>
          <a:stretch>
            <a:fillRect/>
          </a:stretch>
        </p:blipFill>
        <p:spPr>
          <a:xfrm>
            <a:off x="1086118" y="927100"/>
            <a:ext cx="7345453" cy="5566543"/>
          </a:xfrm>
          <a:prstGeom prst="roundRect">
            <a:avLst/>
          </a:prstGeom>
        </p:spPr>
      </p:pic>
      <p:cxnSp>
        <p:nvCxnSpPr>
          <p:cNvPr id="4" name="Straight Connector 3"/>
          <p:cNvCxnSpPr/>
          <p:nvPr/>
        </p:nvCxnSpPr>
        <p:spPr>
          <a:xfrm>
            <a:off x="463344" y="834057"/>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96977" y="182646"/>
            <a:ext cx="7771170" cy="685800"/>
          </a:xfrm>
        </p:spPr>
        <p:txBody>
          <a:bodyPr/>
          <a:lstStyle/>
          <a:p>
            <a:pPr algn="ctr"/>
            <a:r>
              <a:rPr lang="en-US" sz="3600" dirty="0" smtClean="0">
                <a:solidFill>
                  <a:schemeClr val="tx1">
                    <a:lumMod val="65000"/>
                    <a:lumOff val="35000"/>
                  </a:schemeClr>
                </a:solidFill>
                <a:latin typeface="Century Gothic" pitchFamily="34" charset="0"/>
              </a:rPr>
              <a:t>Mulch in the Garden</a:t>
            </a:r>
            <a:endParaRPr lang="en-US" sz="3600" dirty="0">
              <a:solidFill>
                <a:schemeClr val="tx1">
                  <a:lumMod val="65000"/>
                  <a:lumOff val="35000"/>
                </a:schemeClr>
              </a:solidFill>
              <a:latin typeface="Century Gothic" pitchFamily="34" charset="0"/>
            </a:endParaRPr>
          </a:p>
        </p:txBody>
      </p:sp>
      <p:pic>
        <p:nvPicPr>
          <p:cNvPr id="3" name="Picture 2" descr="mulch overflowing garden.png"/>
          <p:cNvPicPr>
            <a:picLocks noChangeAspect="1"/>
          </p:cNvPicPr>
          <p:nvPr/>
        </p:nvPicPr>
        <p:blipFill>
          <a:blip r:embed="rId3"/>
          <a:srcRect l="12352"/>
          <a:stretch>
            <a:fillRect/>
          </a:stretch>
        </p:blipFill>
        <p:spPr>
          <a:xfrm>
            <a:off x="1328966" y="1249896"/>
            <a:ext cx="6855428" cy="4652948"/>
          </a:xfrm>
          <a:prstGeom prst="roundRect">
            <a:avLst/>
          </a:prstGeom>
        </p:spPr>
      </p:pic>
      <p:sp>
        <p:nvSpPr>
          <p:cNvPr id="6" name="TextBox 5"/>
          <p:cNvSpPr txBox="1"/>
          <p:nvPr/>
        </p:nvSpPr>
        <p:spPr>
          <a:xfrm>
            <a:off x="2342896" y="5957708"/>
            <a:ext cx="4496816" cy="461665"/>
          </a:xfrm>
          <a:prstGeom prst="rect">
            <a:avLst/>
          </a:prstGeom>
          <a:noFill/>
        </p:spPr>
        <p:txBody>
          <a:bodyPr wrap="square" rtlCol="0">
            <a:spAutoFit/>
          </a:bodyPr>
          <a:lstStyle/>
          <a:p>
            <a:r>
              <a:rPr lang="en-US" sz="2400" dirty="0" smtClean="0"/>
              <a:t>Raking mulch back into place</a:t>
            </a:r>
            <a:endParaRPr lang="en-US" sz="2400" dirty="0"/>
          </a:p>
        </p:txBody>
      </p:sp>
      <p:cxnSp>
        <p:nvCxnSpPr>
          <p:cNvPr id="5" name="Straight Connector 4"/>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78689" y="204724"/>
            <a:ext cx="7771170" cy="685800"/>
          </a:xfrm>
        </p:spPr>
        <p:txBody>
          <a:bodyPr/>
          <a:lstStyle/>
          <a:p>
            <a:pPr algn="ctr"/>
            <a:r>
              <a:rPr lang="en-US" sz="3600" dirty="0" smtClean="0">
                <a:solidFill>
                  <a:schemeClr val="tx1">
                    <a:lumMod val="65000"/>
                    <a:lumOff val="35000"/>
                  </a:schemeClr>
                </a:solidFill>
                <a:latin typeface="Century Gothic" pitchFamily="34" charset="0"/>
              </a:rPr>
              <a:t>Erosion</a:t>
            </a:r>
            <a:endParaRPr lang="en-US" sz="3600" dirty="0">
              <a:solidFill>
                <a:schemeClr val="tx1">
                  <a:lumMod val="65000"/>
                  <a:lumOff val="35000"/>
                </a:schemeClr>
              </a:solidFill>
              <a:latin typeface="Century Gothic" pitchFamily="34" charset="0"/>
            </a:endParaRPr>
          </a:p>
        </p:txBody>
      </p:sp>
      <p:pic>
        <p:nvPicPr>
          <p:cNvPr id="6" name="Picture 5" descr="erosion at outlet.png"/>
          <p:cNvPicPr>
            <a:picLocks noChangeAspect="1"/>
          </p:cNvPicPr>
          <p:nvPr/>
        </p:nvPicPr>
        <p:blipFill>
          <a:blip r:embed="rId3"/>
          <a:stretch>
            <a:fillRect/>
          </a:stretch>
        </p:blipFill>
        <p:spPr>
          <a:xfrm>
            <a:off x="1044449" y="1018540"/>
            <a:ext cx="7070369" cy="5352444"/>
          </a:xfrm>
          <a:prstGeom prst="roundRect">
            <a:avLst/>
          </a:prstGeom>
        </p:spPr>
      </p:pic>
      <p:sp>
        <p:nvSpPr>
          <p:cNvPr id="5" name="TextBox 4"/>
          <p:cNvSpPr txBox="1"/>
          <p:nvPr/>
        </p:nvSpPr>
        <p:spPr>
          <a:xfrm>
            <a:off x="2393831" y="6291072"/>
            <a:ext cx="4322722" cy="461665"/>
          </a:xfrm>
          <a:prstGeom prst="rect">
            <a:avLst/>
          </a:prstGeom>
          <a:noFill/>
        </p:spPr>
        <p:txBody>
          <a:bodyPr wrap="none" rtlCol="0">
            <a:spAutoFit/>
          </a:bodyPr>
          <a:lstStyle/>
          <a:p>
            <a:pPr algn="ctr"/>
            <a:r>
              <a:rPr lang="en-US" sz="2400" dirty="0" smtClean="0"/>
              <a:t>Sedimentation caused by erosion</a:t>
            </a:r>
            <a:endParaRPr lang="en-US" sz="1600" dirty="0"/>
          </a:p>
        </p:txBody>
      </p:sp>
      <p:cxnSp>
        <p:nvCxnSpPr>
          <p:cNvPr id="7" name="Straight Connector 6"/>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78689" y="186436"/>
            <a:ext cx="7771170" cy="685800"/>
          </a:xfrm>
        </p:spPr>
        <p:txBody>
          <a:bodyPr/>
          <a:lstStyle/>
          <a:p>
            <a:pPr algn="ctr"/>
            <a:r>
              <a:rPr lang="en-US" sz="3600" dirty="0" smtClean="0">
                <a:solidFill>
                  <a:schemeClr val="tx1">
                    <a:lumMod val="65000"/>
                    <a:lumOff val="35000"/>
                  </a:schemeClr>
                </a:solidFill>
                <a:latin typeface="Century Gothic" pitchFamily="34" charset="0"/>
              </a:rPr>
              <a:t>Erosion</a:t>
            </a:r>
            <a:endParaRPr lang="en-US" sz="3600" dirty="0">
              <a:solidFill>
                <a:schemeClr val="tx1">
                  <a:lumMod val="65000"/>
                  <a:lumOff val="35000"/>
                </a:schemeClr>
              </a:solidFill>
              <a:latin typeface="Century Gothic" pitchFamily="34" charset="0"/>
            </a:endParaRPr>
          </a:p>
        </p:txBody>
      </p:sp>
      <p:pic>
        <p:nvPicPr>
          <p:cNvPr id="7" name="Picture 6" descr="erosion at the entrance.png"/>
          <p:cNvPicPr>
            <a:picLocks noChangeAspect="1"/>
          </p:cNvPicPr>
          <p:nvPr/>
        </p:nvPicPr>
        <p:blipFill>
          <a:blip r:embed="rId3"/>
          <a:stretch>
            <a:fillRect/>
          </a:stretch>
        </p:blipFill>
        <p:spPr>
          <a:xfrm>
            <a:off x="1154177" y="1000252"/>
            <a:ext cx="7070369" cy="5350229"/>
          </a:xfrm>
          <a:prstGeom prst="roundRect">
            <a:avLst/>
          </a:prstGeom>
        </p:spPr>
      </p:pic>
      <p:sp>
        <p:nvSpPr>
          <p:cNvPr id="5" name="Right Arrow 4"/>
          <p:cNvSpPr/>
          <p:nvPr/>
        </p:nvSpPr>
        <p:spPr>
          <a:xfrm rot="1848281">
            <a:off x="2005976" y="3631352"/>
            <a:ext cx="1792224" cy="267471"/>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487168" y="6334780"/>
            <a:ext cx="3790589" cy="461665"/>
          </a:xfrm>
          <a:prstGeom prst="rect">
            <a:avLst/>
          </a:prstGeom>
          <a:noFill/>
        </p:spPr>
        <p:txBody>
          <a:bodyPr wrap="none" rtlCol="0">
            <a:spAutoFit/>
          </a:bodyPr>
          <a:lstStyle/>
          <a:p>
            <a:r>
              <a:rPr lang="en-US" sz="2400" dirty="0" smtClean="0"/>
              <a:t>Erosion gully starting to form</a:t>
            </a:r>
            <a:endParaRPr lang="en-US" sz="2400" dirty="0"/>
          </a:p>
        </p:txBody>
      </p:sp>
      <p:cxnSp>
        <p:nvCxnSpPr>
          <p:cNvPr id="6" name="Straight Connector 5"/>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162300" y="96012"/>
            <a:ext cx="2779928" cy="769441"/>
          </a:xfrm>
          <a:prstGeom prst="rect">
            <a:avLst/>
          </a:prstGeom>
          <a:noFill/>
        </p:spPr>
        <p:txBody>
          <a:bodyPr wrap="none" rtlCol="0">
            <a:spAutoFit/>
          </a:bodyPr>
          <a:lstStyle/>
          <a:p>
            <a:pPr algn="ctr"/>
            <a:r>
              <a:rPr lang="en-US" sz="4400" b="1" dirty="0" smtClean="0">
                <a:solidFill>
                  <a:schemeClr val="tx1">
                    <a:lumMod val="65000"/>
                    <a:lumOff val="35000"/>
                  </a:schemeClr>
                </a:solidFill>
                <a:latin typeface="Century Gothic" pitchFamily="34" charset="0"/>
              </a:rPr>
              <a:t>Overview</a:t>
            </a:r>
            <a:endParaRPr lang="en-US" sz="4400" b="1" dirty="0">
              <a:solidFill>
                <a:schemeClr val="tx1">
                  <a:lumMod val="65000"/>
                  <a:lumOff val="35000"/>
                </a:schemeClr>
              </a:solidFill>
              <a:latin typeface="Century Gothic" pitchFamily="34" charset="0"/>
            </a:endParaRPr>
          </a:p>
        </p:txBody>
      </p:sp>
      <p:sp>
        <p:nvSpPr>
          <p:cNvPr id="5" name="Rectangle 4"/>
          <p:cNvSpPr/>
          <p:nvPr/>
        </p:nvSpPr>
        <p:spPr>
          <a:xfrm>
            <a:off x="1078992" y="856179"/>
            <a:ext cx="7882128" cy="3970318"/>
          </a:xfrm>
          <a:prstGeom prst="rect">
            <a:avLst/>
          </a:prstGeom>
        </p:spPr>
        <p:txBody>
          <a:bodyPr wrap="square">
            <a:spAutoFit/>
          </a:bodyPr>
          <a:lstStyle/>
          <a:p>
            <a:pPr>
              <a:defRPr/>
            </a:pPr>
            <a:endParaRPr lang="en-US" sz="2800" dirty="0" smtClean="0">
              <a:latin typeface="Century Gothic" pitchFamily="34" charset="0"/>
            </a:endParaRPr>
          </a:p>
          <a:p>
            <a:pPr>
              <a:buFont typeface="Arial" pitchFamily="34" charset="0"/>
              <a:buChar char="•"/>
              <a:defRPr/>
            </a:pPr>
            <a:r>
              <a:rPr lang="en-US" sz="2800" dirty="0" smtClean="0">
                <a:latin typeface="Century Gothic" pitchFamily="34" charset="0"/>
              </a:rPr>
              <a:t>Why is it important to maintain Green </a:t>
            </a:r>
            <a:r>
              <a:rPr lang="en-US" sz="2800" dirty="0" err="1" smtClean="0">
                <a:latin typeface="Century Gothic" pitchFamily="34" charset="0"/>
              </a:rPr>
              <a:t>Stormwater</a:t>
            </a:r>
            <a:r>
              <a:rPr lang="en-US" sz="2800" dirty="0" smtClean="0">
                <a:latin typeface="Century Gothic" pitchFamily="34" charset="0"/>
              </a:rPr>
              <a:t> practices to keep the systems functioning</a:t>
            </a:r>
          </a:p>
          <a:p>
            <a:pPr>
              <a:buFont typeface="Arial" pitchFamily="34" charset="0"/>
              <a:buChar char="•"/>
              <a:defRPr/>
            </a:pPr>
            <a:r>
              <a:rPr lang="en-US" sz="2800" dirty="0" smtClean="0">
                <a:latin typeface="Century Gothic" pitchFamily="34" charset="0"/>
              </a:rPr>
              <a:t>What maintenance issues can arise for each of the components in a </a:t>
            </a:r>
            <a:r>
              <a:rPr lang="en-US" sz="2800" dirty="0" err="1" smtClean="0">
                <a:latin typeface="Century Gothic" pitchFamily="34" charset="0"/>
              </a:rPr>
              <a:t>stormwater</a:t>
            </a:r>
            <a:r>
              <a:rPr lang="en-US" sz="2800" dirty="0" smtClean="0">
                <a:latin typeface="Century Gothic" pitchFamily="34" charset="0"/>
              </a:rPr>
              <a:t> management system</a:t>
            </a:r>
          </a:p>
          <a:p>
            <a:pPr>
              <a:buFont typeface="Arial" pitchFamily="34" charset="0"/>
              <a:buChar char="•"/>
              <a:defRPr/>
            </a:pPr>
            <a:r>
              <a:rPr lang="en-US" sz="2800" dirty="0" smtClean="0">
                <a:latin typeface="Century Gothic" pitchFamily="34" charset="0"/>
              </a:rPr>
              <a:t>What specific steps can be taken to correct each of the maintenance issues</a:t>
            </a:r>
            <a:endParaRPr lang="en-US" sz="2800" dirty="0">
              <a:latin typeface="Century Gothic" pitchFamily="34" charset="0"/>
            </a:endParaRPr>
          </a:p>
        </p:txBody>
      </p:sp>
      <p:sp>
        <p:nvSpPr>
          <p:cNvPr id="6" name="Rectangle 5"/>
          <p:cNvSpPr/>
          <p:nvPr/>
        </p:nvSpPr>
        <p:spPr>
          <a:xfrm>
            <a:off x="489939" y="4816948"/>
            <a:ext cx="8457609" cy="20227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900"/>
              </a:solidFill>
            </a:endParaRPr>
          </a:p>
        </p:txBody>
      </p:sp>
      <p:pic>
        <p:nvPicPr>
          <p:cNvPr id="7" name="Picture 2" descr="http://farm3.staticflickr.com/2627/3777125823_970f9dda2a.jpg"/>
          <p:cNvPicPr>
            <a:picLocks noChangeAspect="1" noChangeArrowheads="1"/>
          </p:cNvPicPr>
          <p:nvPr/>
        </p:nvPicPr>
        <p:blipFill>
          <a:blip r:embed="rId3"/>
          <a:srcRect/>
          <a:stretch>
            <a:fillRect/>
          </a:stretch>
        </p:blipFill>
        <p:spPr bwMode="auto">
          <a:xfrm>
            <a:off x="983715" y="5041971"/>
            <a:ext cx="2199698" cy="1649774"/>
          </a:xfrm>
          <a:prstGeom prst="roundRect">
            <a:avLst/>
          </a:prstGeom>
          <a:noFill/>
        </p:spPr>
      </p:pic>
      <p:pic>
        <p:nvPicPr>
          <p:cNvPr id="8" name="Picture 4" descr="http://155.247.107.222/tvssi/images/villanova_site1.jpg"/>
          <p:cNvPicPr>
            <a:picLocks noChangeAspect="1" noChangeArrowheads="1"/>
          </p:cNvPicPr>
          <p:nvPr/>
        </p:nvPicPr>
        <p:blipFill>
          <a:blip r:embed="rId4"/>
          <a:srcRect/>
          <a:stretch>
            <a:fillRect/>
          </a:stretch>
        </p:blipFill>
        <p:spPr bwMode="auto">
          <a:xfrm>
            <a:off x="3407705" y="4987636"/>
            <a:ext cx="2251110" cy="1703966"/>
          </a:xfrm>
          <a:prstGeom prst="roundRect">
            <a:avLst/>
          </a:prstGeom>
          <a:noFill/>
        </p:spPr>
      </p:pic>
      <p:pic>
        <p:nvPicPr>
          <p:cNvPr id="9" name="Picture 6" descr="http://www.jcwp.org/Huntingdon_Co._AMD_013.jpg"/>
          <p:cNvPicPr>
            <a:picLocks noChangeAspect="1" noChangeArrowheads="1"/>
          </p:cNvPicPr>
          <p:nvPr/>
        </p:nvPicPr>
        <p:blipFill>
          <a:blip r:embed="rId5"/>
          <a:srcRect/>
          <a:stretch>
            <a:fillRect/>
          </a:stretch>
        </p:blipFill>
        <p:spPr bwMode="auto">
          <a:xfrm>
            <a:off x="5892795" y="5006176"/>
            <a:ext cx="2485483" cy="1657859"/>
          </a:xfrm>
          <a:prstGeom prst="round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78689" y="168148"/>
            <a:ext cx="7771170" cy="685800"/>
          </a:xfrm>
        </p:spPr>
        <p:txBody>
          <a:bodyPr/>
          <a:lstStyle/>
          <a:p>
            <a:pPr algn="ctr"/>
            <a:r>
              <a:rPr lang="en-US" sz="3600" dirty="0" smtClean="0">
                <a:solidFill>
                  <a:schemeClr val="tx1">
                    <a:lumMod val="65000"/>
                    <a:lumOff val="35000"/>
                  </a:schemeClr>
                </a:solidFill>
                <a:latin typeface="Century Gothic" pitchFamily="34" charset="0"/>
              </a:rPr>
              <a:t>Stone Around Entrance and Exit</a:t>
            </a:r>
            <a:endParaRPr lang="en-US" sz="3600" dirty="0">
              <a:solidFill>
                <a:schemeClr val="tx1">
                  <a:lumMod val="65000"/>
                  <a:lumOff val="35000"/>
                </a:schemeClr>
              </a:solidFill>
              <a:latin typeface="Century Gothic" pitchFamily="34" charset="0"/>
            </a:endParaRPr>
          </a:p>
        </p:txBody>
      </p:sp>
      <p:pic>
        <p:nvPicPr>
          <p:cNvPr id="29698" name="Picture 2" descr="http://4.bp.blogspot.com/-HwlT616Dsv0/UAM4P8xHqzI/AAAAAAAACAc/FD9Fw2J_G5k/s1600/IMG_0715.JPG"/>
          <p:cNvPicPr>
            <a:picLocks noChangeAspect="1" noChangeArrowheads="1"/>
          </p:cNvPicPr>
          <p:nvPr/>
        </p:nvPicPr>
        <p:blipFill>
          <a:blip r:embed="rId3"/>
          <a:srcRect/>
          <a:stretch>
            <a:fillRect/>
          </a:stretch>
        </p:blipFill>
        <p:spPr bwMode="auto">
          <a:xfrm>
            <a:off x="928086" y="927100"/>
            <a:ext cx="7238452" cy="5460099"/>
          </a:xfrm>
          <a:prstGeom prst="roundRect">
            <a:avLst/>
          </a:prstGeom>
          <a:noFill/>
        </p:spPr>
      </p:pic>
      <p:cxnSp>
        <p:nvCxnSpPr>
          <p:cNvPr id="4" name="Straight Connector 3"/>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593" y="1005840"/>
            <a:ext cx="8595360" cy="5705856"/>
          </a:xfrm>
          <a:prstGeom prst="rect">
            <a:avLst/>
          </a:prstGeom>
          <a:solidFill>
            <a:srgbClr val="8FD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182560" y="168147"/>
            <a:ext cx="8778559" cy="1156179"/>
          </a:xfrm>
        </p:spPr>
        <p:txBody>
          <a:bodyPr/>
          <a:lstStyle/>
          <a:p>
            <a:pPr algn="ctr"/>
            <a:r>
              <a:rPr lang="en-US" sz="3600" dirty="0" smtClean="0">
                <a:solidFill>
                  <a:schemeClr val="tx1">
                    <a:lumMod val="65000"/>
                    <a:lumOff val="35000"/>
                  </a:schemeClr>
                </a:solidFill>
                <a:latin typeface="Century Gothic" pitchFamily="34" charset="0"/>
              </a:rPr>
              <a:t>Maintenance Within Planting Beds</a:t>
            </a:r>
            <a:endParaRPr lang="en-US" sz="3600" dirty="0">
              <a:solidFill>
                <a:schemeClr val="tx1">
                  <a:lumMod val="65000"/>
                  <a:lumOff val="35000"/>
                </a:schemeClr>
              </a:solidFill>
              <a:latin typeface="Century Gothic" pitchFamily="34" charset="0"/>
            </a:endParaRPr>
          </a:p>
        </p:txBody>
      </p:sp>
      <p:graphicFrame>
        <p:nvGraphicFramePr>
          <p:cNvPr id="6" name="Table 5"/>
          <p:cNvGraphicFramePr>
            <a:graphicFrameLocks noGrp="1"/>
          </p:cNvGraphicFramePr>
          <p:nvPr/>
        </p:nvGraphicFramePr>
        <p:xfrm>
          <a:off x="898180" y="1214598"/>
          <a:ext cx="7551678" cy="5303520"/>
        </p:xfrm>
        <a:graphic>
          <a:graphicData uri="http://schemas.openxmlformats.org/drawingml/2006/table">
            <a:tbl>
              <a:tblPr firstRow="1" bandRow="1">
                <a:tableStyleId>{5C22544A-7EE6-4342-B048-85BDC9FD1C3A}</a:tableStyleId>
              </a:tblPr>
              <a:tblGrid>
                <a:gridCol w="3775839"/>
                <a:gridCol w="3775839"/>
              </a:tblGrid>
              <a:tr h="0">
                <a:tc>
                  <a:txBody>
                    <a:bodyPr/>
                    <a:lstStyle/>
                    <a:p>
                      <a:r>
                        <a:rPr lang="en-US" sz="3200" dirty="0" smtClean="0"/>
                        <a:t>Problems:</a:t>
                      </a:r>
                      <a:endParaRPr lang="en-US" sz="3200" dirty="0"/>
                    </a:p>
                  </a:txBody>
                  <a:tcPr/>
                </a:tc>
                <a:tc>
                  <a:txBody>
                    <a:bodyPr/>
                    <a:lstStyle/>
                    <a:p>
                      <a:r>
                        <a:rPr lang="en-US" sz="3200" dirty="0" smtClean="0"/>
                        <a:t>Solutions :</a:t>
                      </a:r>
                    </a:p>
                  </a:txBody>
                  <a:tcPr/>
                </a:tc>
              </a:tr>
              <a:tr h="370840">
                <a:tc>
                  <a:txBody>
                    <a:bodyPr/>
                    <a:lstStyle/>
                    <a:p>
                      <a:r>
                        <a:rPr lang="en-US" sz="2000" dirty="0" smtClean="0"/>
                        <a:t>Erosion</a:t>
                      </a:r>
                      <a:endParaRPr lang="en-US" sz="2000" dirty="0"/>
                    </a:p>
                  </a:txBody>
                  <a:tcPr/>
                </a:tc>
                <a:tc>
                  <a:txBody>
                    <a:bodyPr/>
                    <a:lstStyle/>
                    <a:p>
                      <a:r>
                        <a:rPr lang="en-US" sz="2000" dirty="0" smtClean="0"/>
                        <a:t>Add</a:t>
                      </a:r>
                      <a:r>
                        <a:rPr lang="en-US" sz="2000" baseline="0" dirty="0" smtClean="0"/>
                        <a:t> stones at the bottom of the entrance and around the outlet</a:t>
                      </a:r>
                      <a:endParaRPr lang="en-US" sz="2000" dirty="0"/>
                    </a:p>
                  </a:txBody>
                  <a:tcPr/>
                </a:tc>
              </a:tr>
              <a:tr h="370840">
                <a:tc>
                  <a:txBody>
                    <a:bodyPr/>
                    <a:lstStyle/>
                    <a:p>
                      <a:r>
                        <a:rPr lang="en-US" sz="2000" dirty="0" smtClean="0"/>
                        <a:t>Sedimentation/clogging</a:t>
                      </a:r>
                      <a:endParaRPr lang="en-US" sz="2000" dirty="0"/>
                    </a:p>
                  </a:txBody>
                  <a:tcPr/>
                </a:tc>
                <a:tc>
                  <a:txBody>
                    <a:bodyPr/>
                    <a:lstStyle/>
                    <a:p>
                      <a:r>
                        <a:rPr lang="en-US" sz="2000" dirty="0" smtClean="0"/>
                        <a:t>Create a </a:t>
                      </a:r>
                      <a:r>
                        <a:rPr lang="en-US" sz="2000" dirty="0" err="1" smtClean="0"/>
                        <a:t>forebay</a:t>
                      </a:r>
                      <a:r>
                        <a:rPr lang="en-US" sz="2000" dirty="0" smtClean="0"/>
                        <a:t> at the bottom of the entrance.</a:t>
                      </a:r>
                      <a:r>
                        <a:rPr lang="en-US" sz="2000" baseline="0" dirty="0" smtClean="0"/>
                        <a:t> </a:t>
                      </a:r>
                      <a:r>
                        <a:rPr lang="en-US" sz="2000" dirty="0" smtClean="0"/>
                        <a:t>Clear</a:t>
                      </a:r>
                      <a:r>
                        <a:rPr lang="en-US" sz="2000" baseline="0" dirty="0" smtClean="0"/>
                        <a:t> sediment or debris from pipes, culverts and swales</a:t>
                      </a:r>
                      <a:endParaRPr lang="en-US" sz="2000" dirty="0"/>
                    </a:p>
                  </a:txBody>
                  <a:tcPr/>
                </a:tc>
              </a:tr>
              <a:tr h="370840">
                <a:tc>
                  <a:txBody>
                    <a:bodyPr/>
                    <a:lstStyle/>
                    <a:p>
                      <a:r>
                        <a:rPr lang="en-US" sz="2000" dirty="0" err="1" smtClean="0"/>
                        <a:t>Gullying</a:t>
                      </a:r>
                      <a:endParaRPr lang="en-US" sz="2000" dirty="0"/>
                    </a:p>
                  </a:txBody>
                  <a:tcPr/>
                </a:tc>
                <a:tc>
                  <a:txBody>
                    <a:bodyPr/>
                    <a:lstStyle/>
                    <a:p>
                      <a:r>
                        <a:rPr lang="en-US" sz="2000" dirty="0" smtClean="0"/>
                        <a:t>Create</a:t>
                      </a:r>
                      <a:r>
                        <a:rPr lang="en-US" sz="2000" baseline="0" dirty="0" smtClean="0"/>
                        <a:t> check dams to slow water</a:t>
                      </a:r>
                      <a:endParaRPr lang="en-US" sz="2000" dirty="0"/>
                    </a:p>
                  </a:txBody>
                  <a:tcPr/>
                </a:tc>
              </a:tr>
              <a:tr h="370840">
                <a:tc>
                  <a:txBody>
                    <a:bodyPr/>
                    <a:lstStyle/>
                    <a:p>
                      <a:r>
                        <a:rPr lang="en-US" sz="2000" dirty="0" smtClean="0"/>
                        <a:t>Too much water entering the system</a:t>
                      </a:r>
                      <a:endParaRPr lang="en-US" sz="2000" dirty="0"/>
                    </a:p>
                  </a:txBody>
                  <a:tcPr/>
                </a:tc>
                <a:tc>
                  <a:txBody>
                    <a:bodyPr/>
                    <a:lstStyle/>
                    <a:p>
                      <a:r>
                        <a:rPr lang="en-US" sz="2000" dirty="0" smtClean="0"/>
                        <a:t>Create</a:t>
                      </a:r>
                      <a:r>
                        <a:rPr lang="en-US" sz="2000" baseline="0" dirty="0" smtClean="0"/>
                        <a:t> </a:t>
                      </a:r>
                      <a:r>
                        <a:rPr lang="en-US" sz="2000" baseline="0" dirty="0" err="1" smtClean="0"/>
                        <a:t>berm</a:t>
                      </a:r>
                      <a:r>
                        <a:rPr lang="en-US" sz="2000" baseline="0" dirty="0" smtClean="0"/>
                        <a:t> around planting bed and swale to limit the water entering the system</a:t>
                      </a:r>
                    </a:p>
                  </a:txBody>
                  <a:tcPr/>
                </a:tc>
              </a:tr>
              <a:tr h="370840">
                <a:tc>
                  <a:txBody>
                    <a:bodyPr/>
                    <a:lstStyle/>
                    <a:p>
                      <a:r>
                        <a:rPr lang="en-US" sz="2000" dirty="0" smtClean="0"/>
                        <a:t>Plant die back</a:t>
                      </a:r>
                      <a:endParaRPr lang="en-US" sz="2000" dirty="0"/>
                    </a:p>
                  </a:txBody>
                  <a:tcPr/>
                </a:tc>
                <a:tc>
                  <a:txBody>
                    <a:bodyPr/>
                    <a:lstStyle/>
                    <a:p>
                      <a:r>
                        <a:rPr lang="en-US" sz="2000" baseline="0" dirty="0" smtClean="0"/>
                        <a:t>Clear debris from outlet to ensure water is not getting stuck in planting bed and then replace plants</a:t>
                      </a:r>
                    </a:p>
                  </a:txBody>
                  <a:tcPr/>
                </a:tc>
              </a:tr>
            </a:tbl>
          </a:graphicData>
        </a:graphic>
      </p:graphicFrame>
      <p:cxnSp>
        <p:nvCxnSpPr>
          <p:cNvPr id="5" name="Straight Connector 4"/>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78689" y="168148"/>
            <a:ext cx="7771170" cy="685800"/>
          </a:xfrm>
        </p:spPr>
        <p:txBody>
          <a:bodyPr/>
          <a:lstStyle/>
          <a:p>
            <a:pPr algn="ctr"/>
            <a:r>
              <a:rPr lang="en-US" sz="3600" dirty="0" smtClean="0">
                <a:solidFill>
                  <a:schemeClr val="tx1">
                    <a:lumMod val="65000"/>
                    <a:lumOff val="35000"/>
                  </a:schemeClr>
                </a:solidFill>
                <a:latin typeface="Century Gothic" pitchFamily="34" charset="0"/>
              </a:rPr>
              <a:t>Sediment Caked on Planting Bed</a:t>
            </a:r>
            <a:endParaRPr lang="en-US" sz="3600" dirty="0">
              <a:solidFill>
                <a:schemeClr val="tx1">
                  <a:lumMod val="65000"/>
                  <a:lumOff val="35000"/>
                </a:schemeClr>
              </a:solidFill>
              <a:latin typeface="Century Gothic" pitchFamily="34" charset="0"/>
            </a:endParaRPr>
          </a:p>
        </p:txBody>
      </p:sp>
      <p:pic>
        <p:nvPicPr>
          <p:cNvPr id="3" name="Picture 5" descr="hardpan2"/>
          <p:cNvPicPr>
            <a:picLocks noChangeAspect="1" noChangeArrowheads="1"/>
          </p:cNvPicPr>
          <p:nvPr/>
        </p:nvPicPr>
        <p:blipFill>
          <a:blip r:embed="rId3"/>
          <a:srcRect/>
          <a:stretch>
            <a:fillRect/>
          </a:stretch>
        </p:blipFill>
        <p:spPr>
          <a:xfrm>
            <a:off x="895654" y="1018540"/>
            <a:ext cx="7535917" cy="5651938"/>
          </a:xfrm>
          <a:prstGeom prst="roundRect">
            <a:avLst/>
          </a:prstGeom>
          <a:noFill/>
          <a:ln/>
        </p:spPr>
      </p:pic>
      <p:cxnSp>
        <p:nvCxnSpPr>
          <p:cNvPr id="4" name="Straight Connector 3"/>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77520" y="168148"/>
            <a:ext cx="8190991" cy="685800"/>
          </a:xfrm>
        </p:spPr>
        <p:txBody>
          <a:bodyPr/>
          <a:lstStyle/>
          <a:p>
            <a:pPr algn="ctr"/>
            <a:r>
              <a:rPr lang="en-US" sz="3600" dirty="0" smtClean="0">
                <a:solidFill>
                  <a:schemeClr val="tx1">
                    <a:lumMod val="65000"/>
                    <a:lumOff val="35000"/>
                  </a:schemeClr>
                </a:solidFill>
                <a:latin typeface="Century Gothic" pitchFamily="34" charset="0"/>
              </a:rPr>
              <a:t>Matted Mulch &amp; Sediment Removal </a:t>
            </a:r>
            <a:endParaRPr lang="en-US" sz="3600" dirty="0">
              <a:solidFill>
                <a:schemeClr val="tx1">
                  <a:lumMod val="65000"/>
                  <a:lumOff val="35000"/>
                </a:schemeClr>
              </a:solidFill>
              <a:latin typeface="Century Gothic" pitchFamily="34" charset="0"/>
            </a:endParaRPr>
          </a:p>
        </p:txBody>
      </p:sp>
      <p:pic>
        <p:nvPicPr>
          <p:cNvPr id="3" name="Picture 6" descr="hardpan3"/>
          <p:cNvPicPr>
            <a:picLocks noChangeAspect="1" noChangeArrowheads="1"/>
          </p:cNvPicPr>
          <p:nvPr/>
        </p:nvPicPr>
        <p:blipFill>
          <a:blip r:embed="rId3"/>
          <a:srcRect/>
          <a:stretch>
            <a:fillRect/>
          </a:stretch>
        </p:blipFill>
        <p:spPr>
          <a:xfrm>
            <a:off x="781172" y="1018540"/>
            <a:ext cx="7312983" cy="5486666"/>
          </a:xfrm>
          <a:prstGeom prst="roundRect">
            <a:avLst/>
          </a:prstGeom>
          <a:noFill/>
          <a:ln/>
        </p:spPr>
      </p:pic>
      <p:cxnSp>
        <p:nvCxnSpPr>
          <p:cNvPr id="4" name="Straight Connector 3"/>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31216" y="186436"/>
            <a:ext cx="8483599" cy="685800"/>
          </a:xfrm>
        </p:spPr>
        <p:txBody>
          <a:bodyPr/>
          <a:lstStyle/>
          <a:p>
            <a:pPr algn="ctr"/>
            <a:r>
              <a:rPr lang="en-US" sz="3600" dirty="0" smtClean="0">
                <a:solidFill>
                  <a:schemeClr val="tx1">
                    <a:lumMod val="65000"/>
                    <a:lumOff val="35000"/>
                  </a:schemeClr>
                </a:solidFill>
                <a:latin typeface="Century Gothic" pitchFamily="34" charset="0"/>
              </a:rPr>
              <a:t>Adding a Forebay for Sedimentation</a:t>
            </a:r>
            <a:endParaRPr lang="en-US" sz="3600" dirty="0">
              <a:solidFill>
                <a:schemeClr val="tx1">
                  <a:lumMod val="65000"/>
                  <a:lumOff val="35000"/>
                </a:schemeClr>
              </a:solidFill>
              <a:latin typeface="Century Gothic" pitchFamily="34" charset="0"/>
            </a:endParaRPr>
          </a:p>
        </p:txBody>
      </p:sp>
      <p:pic>
        <p:nvPicPr>
          <p:cNvPr id="1027" name="Picture 3" descr="C:\Users\bvanclief\Desktop\forebay.png"/>
          <p:cNvPicPr>
            <a:picLocks noChangeAspect="1" noChangeArrowheads="1"/>
          </p:cNvPicPr>
          <p:nvPr/>
        </p:nvPicPr>
        <p:blipFill>
          <a:blip r:embed="rId3"/>
          <a:srcRect t="10527"/>
          <a:stretch>
            <a:fillRect/>
          </a:stretch>
        </p:blipFill>
        <p:spPr bwMode="auto">
          <a:xfrm>
            <a:off x="5242222" y="1146556"/>
            <a:ext cx="3901778" cy="1892807"/>
          </a:xfrm>
          <a:prstGeom prst="rect">
            <a:avLst/>
          </a:prstGeom>
          <a:noFill/>
          <a:ln>
            <a:noFill/>
          </a:ln>
        </p:spPr>
      </p:pic>
      <p:pic>
        <p:nvPicPr>
          <p:cNvPr id="1026" name="Picture 2" descr="C:\Users\bvanclief\Desktop\forebay2.jpg"/>
          <p:cNvPicPr>
            <a:picLocks noChangeAspect="1" noChangeArrowheads="1"/>
          </p:cNvPicPr>
          <p:nvPr/>
        </p:nvPicPr>
        <p:blipFill>
          <a:blip r:embed="rId4"/>
          <a:srcRect/>
          <a:stretch>
            <a:fillRect/>
          </a:stretch>
        </p:blipFill>
        <p:spPr bwMode="auto">
          <a:xfrm>
            <a:off x="660401" y="2775204"/>
            <a:ext cx="5443728" cy="4082796"/>
          </a:xfrm>
          <a:prstGeom prst="rect">
            <a:avLst/>
          </a:prstGeom>
          <a:noFill/>
        </p:spPr>
      </p:pic>
      <p:sp>
        <p:nvSpPr>
          <p:cNvPr id="7" name="Right Arrow 6"/>
          <p:cNvSpPr/>
          <p:nvPr/>
        </p:nvSpPr>
        <p:spPr>
          <a:xfrm rot="10478047">
            <a:off x="4636516" y="5336441"/>
            <a:ext cx="2496312" cy="317129"/>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168896" y="5092397"/>
            <a:ext cx="1183786" cy="461665"/>
          </a:xfrm>
          <a:prstGeom prst="rect">
            <a:avLst/>
          </a:prstGeom>
          <a:noFill/>
        </p:spPr>
        <p:txBody>
          <a:bodyPr wrap="none" rtlCol="0">
            <a:spAutoFit/>
          </a:bodyPr>
          <a:lstStyle/>
          <a:p>
            <a:r>
              <a:rPr lang="en-US" sz="2400" dirty="0" smtClean="0"/>
              <a:t>Forebay</a:t>
            </a:r>
            <a:endParaRPr lang="en-US" dirty="0"/>
          </a:p>
        </p:txBody>
      </p:sp>
      <p:cxnSp>
        <p:nvCxnSpPr>
          <p:cNvPr id="8" name="Straight Connector 7"/>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78689" y="223012"/>
            <a:ext cx="7771170" cy="685800"/>
          </a:xfrm>
        </p:spPr>
        <p:txBody>
          <a:bodyPr/>
          <a:lstStyle/>
          <a:p>
            <a:pPr algn="ctr"/>
            <a:r>
              <a:rPr lang="en-US" sz="3600" dirty="0" smtClean="0">
                <a:solidFill>
                  <a:schemeClr val="tx1">
                    <a:lumMod val="65000"/>
                    <a:lumOff val="35000"/>
                  </a:schemeClr>
                </a:solidFill>
                <a:latin typeface="Century Gothic" pitchFamily="34" charset="0"/>
              </a:rPr>
              <a:t>Creating a Check Dam</a:t>
            </a:r>
            <a:endParaRPr lang="en-US" sz="3600" dirty="0">
              <a:solidFill>
                <a:schemeClr val="tx1">
                  <a:lumMod val="65000"/>
                  <a:lumOff val="35000"/>
                </a:schemeClr>
              </a:solidFill>
              <a:latin typeface="Century Gothic" pitchFamily="34" charset="0"/>
            </a:endParaRPr>
          </a:p>
        </p:txBody>
      </p:sp>
      <p:pic>
        <p:nvPicPr>
          <p:cNvPr id="1026" name="Picture 2" descr="http://www.sitelines.org/webatlas/images/atlas/projects/victoria/trent_raingarden.jpg"/>
          <p:cNvPicPr>
            <a:picLocks noChangeAspect="1" noChangeArrowheads="1"/>
          </p:cNvPicPr>
          <p:nvPr/>
        </p:nvPicPr>
        <p:blipFill>
          <a:blip r:embed="rId3"/>
          <a:srcRect/>
          <a:stretch>
            <a:fillRect/>
          </a:stretch>
        </p:blipFill>
        <p:spPr bwMode="auto">
          <a:xfrm>
            <a:off x="1052722" y="1354376"/>
            <a:ext cx="6590465" cy="4753125"/>
          </a:xfrm>
          <a:prstGeom prst="roundRect">
            <a:avLst/>
          </a:prstGeom>
          <a:noFill/>
        </p:spPr>
      </p:pic>
      <p:cxnSp>
        <p:nvCxnSpPr>
          <p:cNvPr id="5" name="Straight Arrow Connector 4"/>
          <p:cNvCxnSpPr/>
          <p:nvPr/>
        </p:nvCxnSpPr>
        <p:spPr>
          <a:xfrm flipH="1" flipV="1">
            <a:off x="5469147" y="3709358"/>
            <a:ext cx="2539800" cy="828136"/>
          </a:xfrm>
          <a:prstGeom prst="straightConnector1">
            <a:avLst/>
          </a:prstGeom>
          <a:ln w="76200">
            <a:tailEnd type="arrow"/>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78689" y="204724"/>
            <a:ext cx="7771170" cy="685800"/>
          </a:xfrm>
        </p:spPr>
        <p:txBody>
          <a:bodyPr/>
          <a:lstStyle/>
          <a:p>
            <a:pPr algn="ctr"/>
            <a:r>
              <a:rPr lang="en-US" sz="3600" dirty="0" smtClean="0">
                <a:solidFill>
                  <a:schemeClr val="tx1">
                    <a:lumMod val="65000"/>
                    <a:lumOff val="35000"/>
                  </a:schemeClr>
                </a:solidFill>
                <a:latin typeface="Century Gothic" pitchFamily="34" charset="0"/>
              </a:rPr>
              <a:t>Creating a </a:t>
            </a:r>
            <a:r>
              <a:rPr lang="en-US" sz="3600" dirty="0" err="1" smtClean="0">
                <a:solidFill>
                  <a:schemeClr val="tx1">
                    <a:lumMod val="65000"/>
                    <a:lumOff val="35000"/>
                  </a:schemeClr>
                </a:solidFill>
                <a:latin typeface="Century Gothic" pitchFamily="34" charset="0"/>
              </a:rPr>
              <a:t>Berm</a:t>
            </a:r>
            <a:endParaRPr lang="en-US" sz="3600" dirty="0" smtClean="0">
              <a:solidFill>
                <a:schemeClr val="tx1">
                  <a:lumMod val="65000"/>
                  <a:lumOff val="35000"/>
                </a:schemeClr>
              </a:solidFill>
              <a:latin typeface="Century Gothic" pitchFamily="34" charset="0"/>
            </a:endParaRPr>
          </a:p>
          <a:p>
            <a:endParaRPr lang="en-US" dirty="0"/>
          </a:p>
        </p:txBody>
      </p:sp>
      <p:pic>
        <p:nvPicPr>
          <p:cNvPr id="1028" name="Picture 4" descr="http://www.lagrangeny.org/cac/CAC-Rain-Garden.jpg"/>
          <p:cNvPicPr>
            <a:picLocks noChangeAspect="1" noChangeArrowheads="1"/>
          </p:cNvPicPr>
          <p:nvPr/>
        </p:nvPicPr>
        <p:blipFill>
          <a:blip r:embed="rId3"/>
          <a:srcRect/>
          <a:stretch>
            <a:fillRect/>
          </a:stretch>
        </p:blipFill>
        <p:spPr bwMode="auto">
          <a:xfrm>
            <a:off x="1042884" y="1198880"/>
            <a:ext cx="7085115" cy="4794978"/>
          </a:xfrm>
          <a:prstGeom prst="roundRect">
            <a:avLst/>
          </a:prstGeom>
          <a:noFill/>
        </p:spPr>
      </p:pic>
      <p:cxnSp>
        <p:nvCxnSpPr>
          <p:cNvPr id="4" name="Straight Connector 3"/>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569998" y="224028"/>
            <a:ext cx="3964547" cy="584775"/>
          </a:xfrm>
          <a:prstGeom prst="rect">
            <a:avLst/>
          </a:prstGeom>
          <a:noFill/>
        </p:spPr>
        <p:txBody>
          <a:bodyPr wrap="none" rtlCol="0">
            <a:spAutoFit/>
          </a:bodyPr>
          <a:lstStyle/>
          <a:p>
            <a:pPr algn="ctr"/>
            <a:r>
              <a:rPr lang="en-US" sz="3200" b="1" smtClean="0">
                <a:solidFill>
                  <a:schemeClr val="tx1">
                    <a:lumMod val="65000"/>
                    <a:lumOff val="35000"/>
                  </a:schemeClr>
                </a:solidFill>
                <a:latin typeface="Century Gothic" pitchFamily="34" charset="0"/>
              </a:rPr>
              <a:t>You </a:t>
            </a:r>
            <a:r>
              <a:rPr lang="en-US" sz="3200" b="1" dirty="0" smtClean="0">
                <a:solidFill>
                  <a:schemeClr val="tx1">
                    <a:lumMod val="65000"/>
                    <a:lumOff val="35000"/>
                  </a:schemeClr>
                </a:solidFill>
                <a:latin typeface="Century Gothic" pitchFamily="34" charset="0"/>
              </a:rPr>
              <a:t>Have Learned:</a:t>
            </a:r>
            <a:endParaRPr lang="en-US" sz="3200" b="1" dirty="0">
              <a:solidFill>
                <a:schemeClr val="tx1">
                  <a:lumMod val="65000"/>
                  <a:lumOff val="35000"/>
                </a:schemeClr>
              </a:solidFill>
              <a:latin typeface="Century Gothic" pitchFamily="34" charset="0"/>
            </a:endParaRPr>
          </a:p>
        </p:txBody>
      </p:sp>
      <p:sp>
        <p:nvSpPr>
          <p:cNvPr id="5" name="Rectangle 4"/>
          <p:cNvSpPr/>
          <p:nvPr/>
        </p:nvSpPr>
        <p:spPr>
          <a:xfrm>
            <a:off x="1078992" y="856179"/>
            <a:ext cx="7882128" cy="3970318"/>
          </a:xfrm>
          <a:prstGeom prst="rect">
            <a:avLst/>
          </a:prstGeom>
        </p:spPr>
        <p:txBody>
          <a:bodyPr wrap="square">
            <a:spAutoFit/>
          </a:bodyPr>
          <a:lstStyle/>
          <a:p>
            <a:pPr>
              <a:defRPr/>
            </a:pPr>
            <a:endParaRPr lang="en-US" sz="2800" dirty="0" smtClean="0">
              <a:latin typeface="Century Gothic" pitchFamily="34" charset="0"/>
            </a:endParaRPr>
          </a:p>
          <a:p>
            <a:pPr>
              <a:buFont typeface="Arial" pitchFamily="34" charset="0"/>
              <a:buChar char="•"/>
              <a:defRPr/>
            </a:pPr>
            <a:r>
              <a:rPr lang="en-US" sz="2800" dirty="0" smtClean="0">
                <a:latin typeface="Century Gothic" pitchFamily="34" charset="0"/>
              </a:rPr>
              <a:t>Why is it important to maintain Green </a:t>
            </a:r>
            <a:r>
              <a:rPr lang="en-US" sz="2800" dirty="0" err="1" smtClean="0">
                <a:latin typeface="Century Gothic" pitchFamily="34" charset="0"/>
              </a:rPr>
              <a:t>Stormwater</a:t>
            </a:r>
            <a:r>
              <a:rPr lang="en-US" sz="2800" dirty="0" smtClean="0">
                <a:latin typeface="Century Gothic" pitchFamily="34" charset="0"/>
              </a:rPr>
              <a:t> practices to keep the systems functioning</a:t>
            </a:r>
          </a:p>
          <a:p>
            <a:pPr>
              <a:buFont typeface="Arial" pitchFamily="34" charset="0"/>
              <a:buChar char="•"/>
              <a:defRPr/>
            </a:pPr>
            <a:r>
              <a:rPr lang="en-US" sz="2800" dirty="0" smtClean="0">
                <a:latin typeface="Century Gothic" pitchFamily="34" charset="0"/>
              </a:rPr>
              <a:t>What maintenance issues can arise for each of the components in a </a:t>
            </a:r>
            <a:r>
              <a:rPr lang="en-US" sz="2800" dirty="0" err="1" smtClean="0">
                <a:latin typeface="Century Gothic" pitchFamily="34" charset="0"/>
              </a:rPr>
              <a:t>stormwater</a:t>
            </a:r>
            <a:r>
              <a:rPr lang="en-US" sz="2800" dirty="0" smtClean="0">
                <a:latin typeface="Century Gothic" pitchFamily="34" charset="0"/>
              </a:rPr>
              <a:t> management system</a:t>
            </a:r>
          </a:p>
          <a:p>
            <a:pPr>
              <a:buFont typeface="Arial" pitchFamily="34" charset="0"/>
              <a:buChar char="•"/>
              <a:defRPr/>
            </a:pPr>
            <a:r>
              <a:rPr lang="en-US" sz="2800" dirty="0" smtClean="0">
                <a:latin typeface="Century Gothic" pitchFamily="34" charset="0"/>
              </a:rPr>
              <a:t>What specific steps can be taken to correct each of the maintenance issues</a:t>
            </a:r>
            <a:endParaRPr lang="en-US" sz="2800" dirty="0">
              <a:latin typeface="Century Gothic" pitchFamily="34" charset="0"/>
            </a:endParaRPr>
          </a:p>
        </p:txBody>
      </p:sp>
      <p:sp>
        <p:nvSpPr>
          <p:cNvPr id="6" name="Rectangle 5"/>
          <p:cNvSpPr/>
          <p:nvPr/>
        </p:nvSpPr>
        <p:spPr>
          <a:xfrm>
            <a:off x="489939" y="4816948"/>
            <a:ext cx="8457609" cy="20227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900"/>
              </a:solidFill>
            </a:endParaRPr>
          </a:p>
        </p:txBody>
      </p:sp>
      <p:pic>
        <p:nvPicPr>
          <p:cNvPr id="7" name="Picture 2" descr="http://farm3.staticflickr.com/2627/3777125823_970f9dda2a.jpg"/>
          <p:cNvPicPr>
            <a:picLocks noChangeAspect="1" noChangeArrowheads="1"/>
          </p:cNvPicPr>
          <p:nvPr/>
        </p:nvPicPr>
        <p:blipFill>
          <a:blip r:embed="rId3"/>
          <a:srcRect/>
          <a:stretch>
            <a:fillRect/>
          </a:stretch>
        </p:blipFill>
        <p:spPr bwMode="auto">
          <a:xfrm>
            <a:off x="983715" y="5041971"/>
            <a:ext cx="2199698" cy="1649774"/>
          </a:xfrm>
          <a:prstGeom prst="roundRect">
            <a:avLst/>
          </a:prstGeom>
          <a:noFill/>
        </p:spPr>
      </p:pic>
      <p:pic>
        <p:nvPicPr>
          <p:cNvPr id="8" name="Picture 4" descr="http://155.247.107.222/tvssi/images/villanova_site1.jpg"/>
          <p:cNvPicPr>
            <a:picLocks noChangeAspect="1" noChangeArrowheads="1"/>
          </p:cNvPicPr>
          <p:nvPr/>
        </p:nvPicPr>
        <p:blipFill>
          <a:blip r:embed="rId4"/>
          <a:srcRect/>
          <a:stretch>
            <a:fillRect/>
          </a:stretch>
        </p:blipFill>
        <p:spPr bwMode="auto">
          <a:xfrm>
            <a:off x="3407705" y="4987636"/>
            <a:ext cx="2251110" cy="1703966"/>
          </a:xfrm>
          <a:prstGeom prst="roundRect">
            <a:avLst/>
          </a:prstGeom>
          <a:noFill/>
        </p:spPr>
      </p:pic>
      <p:pic>
        <p:nvPicPr>
          <p:cNvPr id="9" name="Picture 6" descr="http://www.jcwp.org/Huntingdon_Co._AMD_013.jpg"/>
          <p:cNvPicPr>
            <a:picLocks noChangeAspect="1" noChangeArrowheads="1"/>
          </p:cNvPicPr>
          <p:nvPr/>
        </p:nvPicPr>
        <p:blipFill>
          <a:blip r:embed="rId5"/>
          <a:srcRect/>
          <a:stretch>
            <a:fillRect/>
          </a:stretch>
        </p:blipFill>
        <p:spPr bwMode="auto">
          <a:xfrm>
            <a:off x="5892795" y="5006176"/>
            <a:ext cx="2485483" cy="1657859"/>
          </a:xfrm>
          <a:prstGeom prst="round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pic>
        <p:nvPicPr>
          <p:cNvPr id="4" name="Picture 3" descr="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3573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5441" y="763248"/>
            <a:ext cx="8595360" cy="6094752"/>
          </a:xfrm>
          <a:prstGeom prst="rect">
            <a:avLst/>
          </a:prstGeom>
          <a:solidFill>
            <a:srgbClr val="8FD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757681" y="146802"/>
            <a:ext cx="5593878" cy="707886"/>
          </a:xfrm>
          <a:prstGeom prst="rect">
            <a:avLst/>
          </a:prstGeom>
          <a:noFill/>
        </p:spPr>
        <p:txBody>
          <a:bodyPr wrap="square" rtlCol="0">
            <a:spAutoFit/>
          </a:bodyPr>
          <a:lstStyle/>
          <a:p>
            <a:pPr algn="ctr"/>
            <a:r>
              <a:rPr lang="en-US" sz="4000" dirty="0" smtClean="0">
                <a:solidFill>
                  <a:srgbClr val="004080"/>
                </a:solidFill>
              </a:rPr>
              <a:t>   </a:t>
            </a:r>
            <a:r>
              <a:rPr lang="en-US" sz="3600" b="1" dirty="0" smtClean="0">
                <a:solidFill>
                  <a:schemeClr val="tx1">
                    <a:lumMod val="65000"/>
                    <a:lumOff val="35000"/>
                  </a:schemeClr>
                </a:solidFill>
                <a:latin typeface="Century Gothic" pitchFamily="34" charset="0"/>
                <a:cs typeface="Arial"/>
              </a:rPr>
              <a:t>Bioretention  Systems</a:t>
            </a:r>
            <a:endParaRPr lang="en-US" sz="3600" b="1" dirty="0">
              <a:solidFill>
                <a:schemeClr val="tx1">
                  <a:lumMod val="65000"/>
                  <a:lumOff val="35000"/>
                </a:schemeClr>
              </a:solidFill>
              <a:latin typeface="Century Gothic" pitchFamily="34" charset="0"/>
              <a:cs typeface="Arial"/>
            </a:endParaRPr>
          </a:p>
        </p:txBody>
      </p:sp>
      <p:sp>
        <p:nvSpPr>
          <p:cNvPr id="11" name="TextBox 10"/>
          <p:cNvSpPr txBox="1"/>
          <p:nvPr/>
        </p:nvSpPr>
        <p:spPr>
          <a:xfrm>
            <a:off x="3511644" y="6121589"/>
            <a:ext cx="5088059" cy="584775"/>
          </a:xfrm>
          <a:prstGeom prst="rect">
            <a:avLst/>
          </a:prstGeom>
          <a:noFill/>
        </p:spPr>
        <p:txBody>
          <a:bodyPr wrap="square" rtlCol="0">
            <a:spAutoFit/>
          </a:bodyPr>
          <a:lstStyle/>
          <a:p>
            <a:r>
              <a:rPr lang="en-US" sz="3200" b="1" dirty="0" smtClean="0"/>
              <a:t>     </a:t>
            </a:r>
            <a:endParaRPr lang="en-US" sz="3200" b="1" dirty="0">
              <a:solidFill>
                <a:srgbClr val="002060"/>
              </a:solidFill>
            </a:endParaRPr>
          </a:p>
        </p:txBody>
      </p:sp>
      <p:pic>
        <p:nvPicPr>
          <p:cNvPr id="14" name="Picture 4" descr="http://www.cloos-la.com/R-I%2072s/Bio-Retention%20Area%20Perspective%2072.jpg"/>
          <p:cNvPicPr>
            <a:picLocks noChangeAspect="1" noChangeArrowheads="1"/>
          </p:cNvPicPr>
          <p:nvPr/>
        </p:nvPicPr>
        <p:blipFill>
          <a:blip r:embed="rId3"/>
          <a:srcRect/>
          <a:stretch>
            <a:fillRect/>
          </a:stretch>
        </p:blipFill>
        <p:spPr bwMode="auto">
          <a:xfrm>
            <a:off x="660401" y="979084"/>
            <a:ext cx="8066130" cy="5345681"/>
          </a:xfrm>
          <a:prstGeom prst="round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5441" y="763248"/>
            <a:ext cx="8595360" cy="6094752"/>
          </a:xfrm>
          <a:prstGeom prst="rect">
            <a:avLst/>
          </a:prstGeom>
          <a:solidFill>
            <a:srgbClr val="8FD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757681" y="165090"/>
            <a:ext cx="5593878" cy="707886"/>
          </a:xfrm>
          <a:prstGeom prst="rect">
            <a:avLst/>
          </a:prstGeom>
          <a:noFill/>
        </p:spPr>
        <p:txBody>
          <a:bodyPr wrap="square" rtlCol="0">
            <a:spAutoFit/>
          </a:bodyPr>
          <a:lstStyle/>
          <a:p>
            <a:pPr algn="ctr"/>
            <a:r>
              <a:rPr lang="en-US" sz="4000" dirty="0" smtClean="0">
                <a:solidFill>
                  <a:srgbClr val="004080"/>
                </a:solidFill>
              </a:rPr>
              <a:t>   </a:t>
            </a:r>
            <a:r>
              <a:rPr lang="en-US" sz="3600" b="1" dirty="0" smtClean="0">
                <a:solidFill>
                  <a:schemeClr val="tx1">
                    <a:lumMod val="65000"/>
                    <a:lumOff val="35000"/>
                  </a:schemeClr>
                </a:solidFill>
                <a:latin typeface="Century Gothic" pitchFamily="34" charset="0"/>
                <a:cs typeface="Arial"/>
              </a:rPr>
              <a:t>Bioretention  Systems</a:t>
            </a:r>
            <a:endParaRPr lang="en-US" sz="3600" b="1" dirty="0">
              <a:solidFill>
                <a:schemeClr val="tx1">
                  <a:lumMod val="65000"/>
                  <a:lumOff val="35000"/>
                </a:schemeClr>
              </a:solidFill>
              <a:latin typeface="Century Gothic" pitchFamily="34" charset="0"/>
              <a:cs typeface="Arial"/>
            </a:endParaRPr>
          </a:p>
        </p:txBody>
      </p:sp>
      <p:sp>
        <p:nvSpPr>
          <p:cNvPr id="11" name="TextBox 10"/>
          <p:cNvSpPr txBox="1"/>
          <p:nvPr/>
        </p:nvSpPr>
        <p:spPr>
          <a:xfrm>
            <a:off x="3511644" y="6121589"/>
            <a:ext cx="5088059" cy="584775"/>
          </a:xfrm>
          <a:prstGeom prst="rect">
            <a:avLst/>
          </a:prstGeom>
          <a:noFill/>
        </p:spPr>
        <p:txBody>
          <a:bodyPr wrap="square" rtlCol="0">
            <a:spAutoFit/>
          </a:bodyPr>
          <a:lstStyle/>
          <a:p>
            <a:r>
              <a:rPr lang="en-US" sz="3200" b="1" dirty="0" smtClean="0"/>
              <a:t>     </a:t>
            </a:r>
            <a:endParaRPr lang="en-US" sz="3200" b="1" dirty="0">
              <a:solidFill>
                <a:srgbClr val="002060"/>
              </a:solidFill>
            </a:endParaRPr>
          </a:p>
        </p:txBody>
      </p:sp>
      <p:pic>
        <p:nvPicPr>
          <p:cNvPr id="16" name="Picture 15" descr="garden with sediment.png"/>
          <p:cNvPicPr>
            <a:picLocks noChangeAspect="1"/>
          </p:cNvPicPr>
          <p:nvPr/>
        </p:nvPicPr>
        <p:blipFill>
          <a:blip r:embed="rId3"/>
          <a:stretch>
            <a:fillRect/>
          </a:stretch>
        </p:blipFill>
        <p:spPr>
          <a:xfrm>
            <a:off x="660401" y="980358"/>
            <a:ext cx="8118831" cy="5383866"/>
          </a:xfrm>
          <a:prstGeom prst="round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5441" y="763248"/>
            <a:ext cx="8595360" cy="6094752"/>
          </a:xfrm>
          <a:prstGeom prst="rect">
            <a:avLst/>
          </a:prstGeom>
          <a:solidFill>
            <a:srgbClr val="8FD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775969" y="128514"/>
            <a:ext cx="5593878" cy="707886"/>
          </a:xfrm>
          <a:prstGeom prst="rect">
            <a:avLst/>
          </a:prstGeom>
          <a:noFill/>
        </p:spPr>
        <p:txBody>
          <a:bodyPr wrap="square" rtlCol="0">
            <a:spAutoFit/>
          </a:bodyPr>
          <a:lstStyle/>
          <a:p>
            <a:pPr algn="ctr"/>
            <a:r>
              <a:rPr lang="en-US" sz="4000" dirty="0" smtClean="0">
                <a:solidFill>
                  <a:srgbClr val="004080"/>
                </a:solidFill>
              </a:rPr>
              <a:t>   </a:t>
            </a:r>
            <a:r>
              <a:rPr lang="en-US" sz="3600" b="1" dirty="0" smtClean="0">
                <a:solidFill>
                  <a:schemeClr val="tx1">
                    <a:lumMod val="65000"/>
                    <a:lumOff val="35000"/>
                  </a:schemeClr>
                </a:solidFill>
                <a:latin typeface="Century Gothic" pitchFamily="34" charset="0"/>
                <a:cs typeface="Arial"/>
              </a:rPr>
              <a:t>Bioretention  Systems</a:t>
            </a:r>
            <a:endParaRPr lang="en-US" sz="3600" b="1" dirty="0">
              <a:solidFill>
                <a:schemeClr val="tx1">
                  <a:lumMod val="65000"/>
                  <a:lumOff val="35000"/>
                </a:schemeClr>
              </a:solidFill>
              <a:latin typeface="Century Gothic" pitchFamily="34" charset="0"/>
              <a:cs typeface="Arial"/>
            </a:endParaRPr>
          </a:p>
        </p:txBody>
      </p:sp>
      <p:sp>
        <p:nvSpPr>
          <p:cNvPr id="11" name="TextBox 10"/>
          <p:cNvSpPr txBox="1"/>
          <p:nvPr/>
        </p:nvSpPr>
        <p:spPr>
          <a:xfrm>
            <a:off x="3511644" y="6121589"/>
            <a:ext cx="5088059" cy="584775"/>
          </a:xfrm>
          <a:prstGeom prst="rect">
            <a:avLst/>
          </a:prstGeom>
          <a:noFill/>
        </p:spPr>
        <p:txBody>
          <a:bodyPr wrap="square" rtlCol="0">
            <a:spAutoFit/>
          </a:bodyPr>
          <a:lstStyle/>
          <a:p>
            <a:r>
              <a:rPr lang="en-US" sz="3200" b="1" dirty="0" smtClean="0"/>
              <a:t>     </a:t>
            </a:r>
            <a:endParaRPr lang="en-US" sz="3200" b="1" dirty="0">
              <a:solidFill>
                <a:srgbClr val="002060"/>
              </a:solidFill>
            </a:endParaRPr>
          </a:p>
        </p:txBody>
      </p:sp>
      <p:pic>
        <p:nvPicPr>
          <p:cNvPr id="17" name="Picture 16" descr="debris in garden.png"/>
          <p:cNvPicPr>
            <a:picLocks noChangeAspect="1"/>
          </p:cNvPicPr>
          <p:nvPr/>
        </p:nvPicPr>
        <p:blipFill>
          <a:blip r:embed="rId3"/>
          <a:stretch>
            <a:fillRect/>
          </a:stretch>
        </p:blipFill>
        <p:spPr>
          <a:xfrm>
            <a:off x="660401" y="982263"/>
            <a:ext cx="8080341" cy="5358341"/>
          </a:xfrm>
          <a:prstGeom prst="round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5441" y="763248"/>
            <a:ext cx="8595360" cy="6094752"/>
          </a:xfrm>
          <a:prstGeom prst="rect">
            <a:avLst/>
          </a:prstGeom>
          <a:solidFill>
            <a:srgbClr val="8FD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757681" y="146802"/>
            <a:ext cx="5593878" cy="707886"/>
          </a:xfrm>
          <a:prstGeom prst="rect">
            <a:avLst/>
          </a:prstGeom>
          <a:noFill/>
        </p:spPr>
        <p:txBody>
          <a:bodyPr wrap="square" rtlCol="0">
            <a:spAutoFit/>
          </a:bodyPr>
          <a:lstStyle/>
          <a:p>
            <a:r>
              <a:rPr lang="en-US" sz="4000" dirty="0" smtClean="0">
                <a:solidFill>
                  <a:srgbClr val="004080"/>
                </a:solidFill>
              </a:rPr>
              <a:t>   </a:t>
            </a:r>
            <a:r>
              <a:rPr lang="en-US" sz="3600" b="1" dirty="0" smtClean="0">
                <a:solidFill>
                  <a:schemeClr val="tx1">
                    <a:lumMod val="65000"/>
                    <a:lumOff val="35000"/>
                  </a:schemeClr>
                </a:solidFill>
                <a:latin typeface="Century Gothic" pitchFamily="34" charset="0"/>
                <a:cs typeface="Arial"/>
              </a:rPr>
              <a:t>Bioretention  Systems</a:t>
            </a:r>
            <a:endParaRPr lang="en-US" sz="3600" b="1" dirty="0">
              <a:solidFill>
                <a:schemeClr val="tx1">
                  <a:lumMod val="65000"/>
                  <a:lumOff val="35000"/>
                </a:schemeClr>
              </a:solidFill>
              <a:latin typeface="Century Gothic" pitchFamily="34" charset="0"/>
              <a:cs typeface="Arial"/>
            </a:endParaRPr>
          </a:p>
        </p:txBody>
      </p:sp>
      <p:sp>
        <p:nvSpPr>
          <p:cNvPr id="11" name="TextBox 10"/>
          <p:cNvSpPr txBox="1"/>
          <p:nvPr/>
        </p:nvSpPr>
        <p:spPr>
          <a:xfrm>
            <a:off x="3511644" y="6121589"/>
            <a:ext cx="5088059" cy="584775"/>
          </a:xfrm>
          <a:prstGeom prst="rect">
            <a:avLst/>
          </a:prstGeom>
          <a:noFill/>
        </p:spPr>
        <p:txBody>
          <a:bodyPr wrap="square" rtlCol="0">
            <a:spAutoFit/>
          </a:bodyPr>
          <a:lstStyle/>
          <a:p>
            <a:r>
              <a:rPr lang="en-US" sz="3200" b="1" dirty="0" smtClean="0"/>
              <a:t>     </a:t>
            </a:r>
            <a:endParaRPr lang="en-US" sz="3200" b="1" dirty="0">
              <a:solidFill>
                <a:srgbClr val="002060"/>
              </a:solidFill>
            </a:endParaRPr>
          </a:p>
        </p:txBody>
      </p:sp>
      <p:pic>
        <p:nvPicPr>
          <p:cNvPr id="19" name="Picture 18" descr="weeds in the garden.png"/>
          <p:cNvPicPr>
            <a:picLocks noChangeAspect="1"/>
          </p:cNvPicPr>
          <p:nvPr/>
        </p:nvPicPr>
        <p:blipFill>
          <a:blip r:embed="rId3"/>
          <a:stretch>
            <a:fillRect/>
          </a:stretch>
        </p:blipFill>
        <p:spPr>
          <a:xfrm>
            <a:off x="660401" y="969555"/>
            <a:ext cx="8135122" cy="5394669"/>
          </a:xfrm>
          <a:prstGeom prst="round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441" y="1397478"/>
            <a:ext cx="8595360" cy="5460522"/>
          </a:xfrm>
          <a:prstGeom prst="rect">
            <a:avLst/>
          </a:prstGeom>
          <a:solidFill>
            <a:srgbClr val="8FD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164272" y="186435"/>
            <a:ext cx="8778559" cy="1156179"/>
          </a:xfrm>
        </p:spPr>
        <p:txBody>
          <a:bodyPr/>
          <a:lstStyle/>
          <a:p>
            <a:pPr algn="ctr"/>
            <a:r>
              <a:rPr lang="en-US" sz="3600" dirty="0" smtClean="0">
                <a:solidFill>
                  <a:schemeClr val="tx1">
                    <a:lumMod val="65000"/>
                    <a:lumOff val="35000"/>
                  </a:schemeClr>
                </a:solidFill>
                <a:latin typeface="Century Gothic" pitchFamily="34" charset="0"/>
              </a:rPr>
              <a:t>  Maintenance on Entrances/Inlets</a:t>
            </a:r>
            <a:endParaRPr lang="en-US" sz="3600" dirty="0">
              <a:solidFill>
                <a:schemeClr val="tx1">
                  <a:lumMod val="65000"/>
                  <a:lumOff val="35000"/>
                </a:schemeClr>
              </a:solidFill>
              <a:latin typeface="Century Gothic" pitchFamily="34" charset="0"/>
            </a:endParaRPr>
          </a:p>
        </p:txBody>
      </p:sp>
      <p:graphicFrame>
        <p:nvGraphicFramePr>
          <p:cNvPr id="6" name="Table 5"/>
          <p:cNvGraphicFramePr>
            <a:graphicFrameLocks noGrp="1"/>
          </p:cNvGraphicFramePr>
          <p:nvPr/>
        </p:nvGraphicFramePr>
        <p:xfrm>
          <a:off x="879892" y="1880558"/>
          <a:ext cx="7551678" cy="4297680"/>
        </p:xfrm>
        <a:graphic>
          <a:graphicData uri="http://schemas.openxmlformats.org/drawingml/2006/table">
            <a:tbl>
              <a:tblPr firstRow="1" bandRow="1">
                <a:tableStyleId>{5C22544A-7EE6-4342-B048-85BDC9FD1C3A}</a:tableStyleId>
              </a:tblPr>
              <a:tblGrid>
                <a:gridCol w="3775839"/>
                <a:gridCol w="3775839"/>
              </a:tblGrid>
              <a:tr h="370840">
                <a:tc>
                  <a:txBody>
                    <a:bodyPr/>
                    <a:lstStyle/>
                    <a:p>
                      <a:r>
                        <a:rPr lang="en-US" sz="3200" dirty="0" smtClean="0"/>
                        <a:t>Problems:</a:t>
                      </a:r>
                      <a:endParaRPr lang="en-US" sz="3200" dirty="0"/>
                    </a:p>
                  </a:txBody>
                  <a:tcPr/>
                </a:tc>
                <a:tc>
                  <a:txBody>
                    <a:bodyPr/>
                    <a:lstStyle/>
                    <a:p>
                      <a:r>
                        <a:rPr lang="en-US" sz="3200" dirty="0" smtClean="0"/>
                        <a:t>Solutions :</a:t>
                      </a:r>
                    </a:p>
                  </a:txBody>
                  <a:tcPr/>
                </a:tc>
              </a:tr>
              <a:tr h="370840">
                <a:tc>
                  <a:txBody>
                    <a:bodyPr/>
                    <a:lstStyle/>
                    <a:p>
                      <a:r>
                        <a:rPr lang="en-US" sz="2000" dirty="0" smtClean="0"/>
                        <a:t>Erosion</a:t>
                      </a:r>
                      <a:endParaRPr lang="en-US" sz="2000" dirty="0"/>
                    </a:p>
                  </a:txBody>
                  <a:tcPr/>
                </a:tc>
                <a:tc>
                  <a:txBody>
                    <a:bodyPr/>
                    <a:lstStyle/>
                    <a:p>
                      <a:r>
                        <a:rPr lang="en-US" sz="2000" dirty="0" smtClean="0"/>
                        <a:t>Add</a:t>
                      </a:r>
                      <a:r>
                        <a:rPr lang="en-US" sz="2000" baseline="0" dirty="0" smtClean="0"/>
                        <a:t> stones at the top of the entrance</a:t>
                      </a:r>
                      <a:endParaRPr lang="en-US" sz="2000" dirty="0"/>
                    </a:p>
                  </a:txBody>
                  <a:tcPr/>
                </a:tc>
              </a:tr>
              <a:tr h="370840">
                <a:tc>
                  <a:txBody>
                    <a:bodyPr/>
                    <a:lstStyle/>
                    <a:p>
                      <a:r>
                        <a:rPr lang="en-US" sz="2000" dirty="0" smtClean="0"/>
                        <a:t>Sedimentation/clogging</a:t>
                      </a:r>
                      <a:endParaRPr lang="en-US" sz="2000" dirty="0"/>
                    </a:p>
                  </a:txBody>
                  <a:tcPr/>
                </a:tc>
                <a:tc>
                  <a:txBody>
                    <a:bodyPr/>
                    <a:lstStyle/>
                    <a:p>
                      <a:r>
                        <a:rPr lang="en-US" sz="2000" dirty="0" smtClean="0"/>
                        <a:t>Create a </a:t>
                      </a:r>
                      <a:r>
                        <a:rPr lang="en-US" sz="2000" dirty="0" err="1" smtClean="0"/>
                        <a:t>forebay</a:t>
                      </a:r>
                      <a:r>
                        <a:rPr lang="en-US" sz="2000" dirty="0" smtClean="0"/>
                        <a:t> at the bottom of the entrance</a:t>
                      </a:r>
                    </a:p>
                    <a:p>
                      <a:endParaRPr lang="en-US" sz="2000" dirty="0" smtClean="0"/>
                    </a:p>
                    <a:p>
                      <a:r>
                        <a:rPr lang="en-US" sz="2000" dirty="0" smtClean="0"/>
                        <a:t>Clear</a:t>
                      </a:r>
                      <a:r>
                        <a:rPr lang="en-US" sz="2000" baseline="0" dirty="0" smtClean="0"/>
                        <a:t> sediment or debris from pipes, culverts and swales at every visit</a:t>
                      </a:r>
                      <a:endParaRPr lang="en-US" sz="2000" dirty="0"/>
                    </a:p>
                  </a:txBody>
                  <a:tcPr/>
                </a:tc>
              </a:tr>
              <a:tr h="370840">
                <a:tc>
                  <a:txBody>
                    <a:bodyPr/>
                    <a:lstStyle/>
                    <a:p>
                      <a:r>
                        <a:rPr lang="en-US" sz="2000" dirty="0" err="1" smtClean="0"/>
                        <a:t>Gullying</a:t>
                      </a:r>
                      <a:endParaRPr lang="en-US" sz="2000" dirty="0"/>
                    </a:p>
                  </a:txBody>
                  <a:tcPr/>
                </a:tc>
                <a:tc>
                  <a:txBody>
                    <a:bodyPr/>
                    <a:lstStyle/>
                    <a:p>
                      <a:r>
                        <a:rPr lang="en-US" sz="2000" dirty="0" smtClean="0"/>
                        <a:t>Dense planting or additional stone</a:t>
                      </a:r>
                      <a:endParaRPr lang="en-US" sz="2000" dirty="0"/>
                    </a:p>
                  </a:txBody>
                  <a:tcPr/>
                </a:tc>
              </a:tr>
              <a:tr h="370840">
                <a:tc>
                  <a:txBody>
                    <a:bodyPr/>
                    <a:lstStyle/>
                    <a:p>
                      <a:r>
                        <a:rPr lang="en-US" sz="2000" dirty="0" smtClean="0"/>
                        <a:t>Water</a:t>
                      </a:r>
                      <a:r>
                        <a:rPr lang="en-US" sz="2000" baseline="0" dirty="0" smtClean="0"/>
                        <a:t> bypassing entrance</a:t>
                      </a:r>
                      <a:endParaRPr lang="en-US" sz="2000" dirty="0"/>
                    </a:p>
                  </a:txBody>
                  <a:tcPr/>
                </a:tc>
                <a:tc>
                  <a:txBody>
                    <a:bodyPr/>
                    <a:lstStyle/>
                    <a:p>
                      <a:r>
                        <a:rPr lang="en-US" sz="2000" dirty="0" smtClean="0"/>
                        <a:t>Clear</a:t>
                      </a:r>
                      <a:r>
                        <a:rPr lang="en-US" sz="2000" baseline="0" dirty="0" smtClean="0"/>
                        <a:t> entrance of sediment, grass or debris</a:t>
                      </a:r>
                      <a:endParaRPr lang="en-US" sz="2000" dirty="0"/>
                    </a:p>
                  </a:txBody>
                  <a:tcPr/>
                </a:tc>
              </a:tr>
            </a:tbl>
          </a:graphicData>
        </a:graphic>
      </p:graphicFrame>
      <p:cxnSp>
        <p:nvCxnSpPr>
          <p:cNvPr id="5" name="Straight Connector 4"/>
          <p:cNvCxnSpPr/>
          <p:nvPr/>
        </p:nvCxnSpPr>
        <p:spPr>
          <a:xfrm>
            <a:off x="463344" y="797481"/>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96977" y="168148"/>
            <a:ext cx="7771170" cy="685800"/>
          </a:xfrm>
        </p:spPr>
        <p:txBody>
          <a:bodyPr/>
          <a:lstStyle/>
          <a:p>
            <a:pPr algn="ctr"/>
            <a:r>
              <a:rPr lang="en-US" sz="3600" dirty="0" smtClean="0">
                <a:solidFill>
                  <a:schemeClr val="tx1">
                    <a:lumMod val="65000"/>
                    <a:lumOff val="35000"/>
                  </a:schemeClr>
                </a:solidFill>
                <a:latin typeface="Century Gothic" pitchFamily="34" charset="0"/>
              </a:rPr>
              <a:t>Clogged Entrance </a:t>
            </a:r>
            <a:endParaRPr lang="en-US" sz="3600" dirty="0">
              <a:solidFill>
                <a:schemeClr val="tx1">
                  <a:lumMod val="65000"/>
                  <a:lumOff val="35000"/>
                </a:schemeClr>
              </a:solidFill>
              <a:latin typeface="Century Gothic" pitchFamily="34" charset="0"/>
            </a:endParaRPr>
          </a:p>
        </p:txBody>
      </p:sp>
      <p:pic>
        <p:nvPicPr>
          <p:cNvPr id="24578" name="Picture 2" descr="https://fbcdn-sphotos-g-a.akamaihd.net/hphotos-ak-ash4/246658_473481892685068_940597515_n.jpg"/>
          <p:cNvPicPr>
            <a:picLocks noChangeAspect="1" noChangeArrowheads="1"/>
          </p:cNvPicPr>
          <p:nvPr/>
        </p:nvPicPr>
        <p:blipFill>
          <a:blip r:embed="rId3"/>
          <a:srcRect/>
          <a:stretch>
            <a:fillRect/>
          </a:stretch>
        </p:blipFill>
        <p:spPr bwMode="auto">
          <a:xfrm>
            <a:off x="628793" y="978859"/>
            <a:ext cx="7524722" cy="5643542"/>
          </a:xfrm>
          <a:prstGeom prst="roundRect">
            <a:avLst/>
          </a:prstGeom>
          <a:noFill/>
        </p:spPr>
      </p:pic>
      <p:cxnSp>
        <p:nvCxnSpPr>
          <p:cNvPr id="5" name="Straight Arrow Connector 4"/>
          <p:cNvCxnSpPr/>
          <p:nvPr/>
        </p:nvCxnSpPr>
        <p:spPr>
          <a:xfrm flipV="1">
            <a:off x="3460532" y="4763559"/>
            <a:ext cx="1792014" cy="819804"/>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596147" y="5139556"/>
            <a:ext cx="2144110" cy="1384995"/>
          </a:xfrm>
          <a:prstGeom prst="rect">
            <a:avLst/>
          </a:prstGeom>
          <a:noFill/>
        </p:spPr>
        <p:txBody>
          <a:bodyPr wrap="square" rtlCol="0">
            <a:spAutoFit/>
          </a:bodyPr>
          <a:lstStyle/>
          <a:p>
            <a:pPr algn="ctr"/>
            <a:r>
              <a:rPr lang="en-US" sz="2800" b="1" dirty="0" smtClean="0"/>
              <a:t>Grass blocking entrance</a:t>
            </a:r>
            <a:endParaRPr lang="en-US" sz="2800" b="1" dirty="0"/>
          </a:p>
        </p:txBody>
      </p:sp>
      <p:pic>
        <p:nvPicPr>
          <p:cNvPr id="24580" name="Picture 4" descr="https://fbcdn-sphotos-d-a.akamaihd.net/hphotos-ak-ash3/532132_473483026018288_941635257_n.jpg"/>
          <p:cNvPicPr>
            <a:picLocks noChangeAspect="1" noChangeArrowheads="1"/>
          </p:cNvPicPr>
          <p:nvPr/>
        </p:nvPicPr>
        <p:blipFill>
          <a:blip r:embed="rId4"/>
          <a:srcRect l="3561"/>
          <a:stretch>
            <a:fillRect/>
          </a:stretch>
        </p:blipFill>
        <p:spPr bwMode="auto">
          <a:xfrm>
            <a:off x="660401" y="880838"/>
            <a:ext cx="7494400" cy="5828378"/>
          </a:xfrm>
          <a:prstGeom prst="roundRect">
            <a:avLst/>
          </a:prstGeom>
          <a:noFill/>
        </p:spPr>
      </p:pic>
      <p:cxnSp>
        <p:nvCxnSpPr>
          <p:cNvPr id="10" name="Straight Arrow Connector 9"/>
          <p:cNvCxnSpPr/>
          <p:nvPr/>
        </p:nvCxnSpPr>
        <p:spPr>
          <a:xfrm flipH="1" flipV="1">
            <a:off x="4540468" y="4572002"/>
            <a:ext cx="1466632" cy="567554"/>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7315201" y="4572001"/>
            <a:ext cx="189186" cy="601460"/>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86959" y="5176132"/>
            <a:ext cx="3026324" cy="1200329"/>
          </a:xfrm>
          <a:prstGeom prst="rect">
            <a:avLst/>
          </a:prstGeom>
          <a:noFill/>
        </p:spPr>
        <p:txBody>
          <a:bodyPr wrap="square" rtlCol="0">
            <a:spAutoFit/>
          </a:bodyPr>
          <a:lstStyle/>
          <a:p>
            <a:r>
              <a:rPr lang="en-US" sz="2400" dirty="0" smtClean="0"/>
              <a:t>Sediment and grass  blocking the flow into the garden</a:t>
            </a:r>
            <a:endParaRPr lang="en-US" sz="2400" dirty="0"/>
          </a:p>
        </p:txBody>
      </p:sp>
      <p:cxnSp>
        <p:nvCxnSpPr>
          <p:cNvPr id="11" name="Straight Connector 10"/>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78689" y="149860"/>
            <a:ext cx="7771170" cy="685800"/>
          </a:xfrm>
        </p:spPr>
        <p:txBody>
          <a:bodyPr/>
          <a:lstStyle/>
          <a:p>
            <a:pPr algn="ctr"/>
            <a:r>
              <a:rPr lang="en-US" sz="3600" dirty="0" smtClean="0">
                <a:solidFill>
                  <a:schemeClr val="tx1">
                    <a:lumMod val="65000"/>
                    <a:lumOff val="35000"/>
                  </a:schemeClr>
                </a:solidFill>
                <a:latin typeface="Century Gothic" pitchFamily="34" charset="0"/>
              </a:rPr>
              <a:t>Clogged Entrance </a:t>
            </a:r>
            <a:endParaRPr lang="en-US" sz="3600" dirty="0">
              <a:solidFill>
                <a:schemeClr val="tx1">
                  <a:lumMod val="65000"/>
                  <a:lumOff val="35000"/>
                </a:schemeClr>
              </a:solidFill>
              <a:latin typeface="Century Gothic" pitchFamily="34" charset="0"/>
            </a:endParaRPr>
          </a:p>
        </p:txBody>
      </p:sp>
      <p:pic>
        <p:nvPicPr>
          <p:cNvPr id="24578" name="Picture 2" descr="https://fbcdn-sphotos-g-a.akamaihd.net/hphotos-ak-ash4/246658_473481892685068_940597515_n.jpg"/>
          <p:cNvPicPr>
            <a:picLocks noChangeAspect="1" noChangeArrowheads="1"/>
          </p:cNvPicPr>
          <p:nvPr/>
        </p:nvPicPr>
        <p:blipFill>
          <a:blip r:embed="rId3"/>
          <a:srcRect/>
          <a:stretch>
            <a:fillRect/>
          </a:stretch>
        </p:blipFill>
        <p:spPr bwMode="auto">
          <a:xfrm>
            <a:off x="628793" y="978859"/>
            <a:ext cx="7524722" cy="5643542"/>
          </a:xfrm>
          <a:prstGeom prst="roundRect">
            <a:avLst/>
          </a:prstGeom>
          <a:noFill/>
        </p:spPr>
      </p:pic>
      <p:cxnSp>
        <p:nvCxnSpPr>
          <p:cNvPr id="5" name="Straight Arrow Connector 4"/>
          <p:cNvCxnSpPr/>
          <p:nvPr/>
        </p:nvCxnSpPr>
        <p:spPr>
          <a:xfrm flipV="1">
            <a:off x="3460532" y="4763559"/>
            <a:ext cx="1792014" cy="819804"/>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596147" y="5139556"/>
            <a:ext cx="2144110" cy="1384995"/>
          </a:xfrm>
          <a:prstGeom prst="rect">
            <a:avLst/>
          </a:prstGeom>
          <a:noFill/>
        </p:spPr>
        <p:txBody>
          <a:bodyPr wrap="square" rtlCol="0">
            <a:spAutoFit/>
          </a:bodyPr>
          <a:lstStyle/>
          <a:p>
            <a:pPr algn="ctr"/>
            <a:r>
              <a:rPr lang="en-US" sz="2800" dirty="0" smtClean="0"/>
              <a:t>Grass blocking entrance</a:t>
            </a:r>
            <a:endParaRPr lang="en-US" sz="2800" dirty="0"/>
          </a:p>
        </p:txBody>
      </p:sp>
      <p:cxnSp>
        <p:nvCxnSpPr>
          <p:cNvPr id="6" name="Straight Connector 5"/>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S_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11788</TotalTime>
  <Words>2480</Words>
  <Application>Microsoft Macintosh PowerPoint</Application>
  <PresentationFormat>On-screen Show (4:3)</PresentationFormat>
  <Paragraphs>166</Paragraphs>
  <Slides>28</Slides>
  <Notes>28</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PHS_PPTtemplate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Hort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Jaime Zucker</dc:creator>
  <cp:lastModifiedBy>Barry Lewis</cp:lastModifiedBy>
  <cp:revision>611</cp:revision>
  <cp:lastPrinted>2012-11-01T13:54:03Z</cp:lastPrinted>
  <dcterms:created xsi:type="dcterms:W3CDTF">2013-04-05T15:03:41Z</dcterms:created>
  <dcterms:modified xsi:type="dcterms:W3CDTF">2017-06-27T20:31:10Z</dcterms:modified>
</cp:coreProperties>
</file>